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handoutMasterIdLst>
    <p:handoutMasterId r:id="rId43"/>
  </p:handoutMasterIdLst>
  <p:sldIdLst>
    <p:sldId id="263" r:id="rId2"/>
    <p:sldId id="321" r:id="rId3"/>
    <p:sldId id="316" r:id="rId4"/>
    <p:sldId id="345" r:id="rId5"/>
    <p:sldId id="346" r:id="rId6"/>
    <p:sldId id="318" r:id="rId7"/>
    <p:sldId id="324" r:id="rId8"/>
    <p:sldId id="325" r:id="rId9"/>
    <p:sldId id="356" r:id="rId10"/>
    <p:sldId id="357" r:id="rId11"/>
    <p:sldId id="358" r:id="rId12"/>
    <p:sldId id="359" r:id="rId13"/>
    <p:sldId id="344" r:id="rId14"/>
    <p:sldId id="353" r:id="rId15"/>
    <p:sldId id="352" r:id="rId16"/>
    <p:sldId id="354" r:id="rId17"/>
    <p:sldId id="363" r:id="rId18"/>
    <p:sldId id="355" r:id="rId19"/>
    <p:sldId id="361" r:id="rId20"/>
    <p:sldId id="362" r:id="rId21"/>
    <p:sldId id="364" r:id="rId22"/>
    <p:sldId id="281" r:id="rId23"/>
    <p:sldId id="284" r:id="rId24"/>
    <p:sldId id="285" r:id="rId25"/>
    <p:sldId id="366" r:id="rId26"/>
    <p:sldId id="367" r:id="rId27"/>
    <p:sldId id="368" r:id="rId28"/>
    <p:sldId id="301" r:id="rId29"/>
    <p:sldId id="302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65" r:id="rId42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7F9B2-9A98-47B4-B770-503A0AF5C82D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</dgm:pt>
    <dgm:pt modelId="{462F28D2-1088-4679-94AC-C8414E0BD64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/>
              <a:effectLst/>
              <a:cs typeface="Arial" charset="0"/>
            </a:rPr>
            <a:t>FOOD</a:t>
          </a:r>
          <a:endParaRPr kumimoji="0" lang="en-US" b="0" i="0" u="none" strike="noStrike" cap="none" normalizeH="0" baseline="0" dirty="0" smtClean="0">
            <a:ln/>
            <a:effectLst/>
            <a:cs typeface="Arial" charset="0"/>
          </a:endParaRPr>
        </a:p>
      </dgm:t>
    </dgm:pt>
    <dgm:pt modelId="{1283DBDB-E077-4E63-8DA7-9411F4142E6D}" type="parTrans" cxnId="{89D539B5-7EDD-49B2-A8C5-86ECB59D8B3E}">
      <dgm:prSet/>
      <dgm:spPr/>
      <dgm:t>
        <a:bodyPr/>
        <a:lstStyle/>
        <a:p>
          <a:endParaRPr lang="en-US"/>
        </a:p>
      </dgm:t>
    </dgm:pt>
    <dgm:pt modelId="{D8DF41DE-C84F-425B-9635-0F4065B28280}" type="sibTrans" cxnId="{89D539B5-7EDD-49B2-A8C5-86ECB59D8B3E}">
      <dgm:prSet/>
      <dgm:spPr/>
      <dgm:t>
        <a:bodyPr/>
        <a:lstStyle/>
        <a:p>
          <a:endParaRPr lang="en-US"/>
        </a:p>
      </dgm:t>
    </dgm:pt>
    <dgm:pt modelId="{D5CCD020-1C82-4438-98EA-B723FC52CD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/>
              <a:effectLst/>
              <a:cs typeface="Arial" charset="0"/>
            </a:rPr>
            <a:t>WASTE </a:t>
          </a:r>
          <a:endParaRPr kumimoji="0" lang="en-US" b="0" i="0" u="none" strike="noStrike" cap="none" normalizeH="0" baseline="0" dirty="0" smtClean="0">
            <a:ln/>
            <a:effectLst/>
            <a:cs typeface="Arial" charset="0"/>
          </a:endParaRPr>
        </a:p>
      </dgm:t>
    </dgm:pt>
    <dgm:pt modelId="{87C3749F-CBA5-49F3-AC58-FF6D9B0D03B1}" type="parTrans" cxnId="{D6ADC602-4325-4DC4-A1F4-0622D7F31572}">
      <dgm:prSet/>
      <dgm:spPr/>
      <dgm:t>
        <a:bodyPr/>
        <a:lstStyle/>
        <a:p>
          <a:endParaRPr lang="en-US"/>
        </a:p>
      </dgm:t>
    </dgm:pt>
    <dgm:pt modelId="{BF43C152-4943-4246-A7FD-D0B82FEE8B1C}" type="sibTrans" cxnId="{D6ADC602-4325-4DC4-A1F4-0622D7F31572}">
      <dgm:prSet/>
      <dgm:spPr/>
      <dgm:t>
        <a:bodyPr/>
        <a:lstStyle/>
        <a:p>
          <a:endParaRPr lang="en-US"/>
        </a:p>
      </dgm:t>
    </dgm:pt>
    <dgm:pt modelId="{20E14F13-9B01-4D08-950B-E07D8C90B5A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/>
              <a:effectLst/>
              <a:cs typeface="Arial" charset="0"/>
            </a:rPr>
            <a:t>MANURE</a:t>
          </a:r>
          <a:endParaRPr kumimoji="0" lang="en-US" b="0" i="0" u="none" strike="noStrike" cap="none" normalizeH="0" baseline="0" dirty="0" smtClean="0">
            <a:ln/>
            <a:effectLst/>
            <a:cs typeface="Arial" charset="0"/>
          </a:endParaRPr>
        </a:p>
      </dgm:t>
    </dgm:pt>
    <dgm:pt modelId="{6D2450B7-5C07-4D1F-A650-EC809D810CF5}" type="parTrans" cxnId="{40021DC9-F3F6-455C-95B7-6BB366EBA2B3}">
      <dgm:prSet/>
      <dgm:spPr/>
      <dgm:t>
        <a:bodyPr/>
        <a:lstStyle/>
        <a:p>
          <a:endParaRPr lang="en-US"/>
        </a:p>
      </dgm:t>
    </dgm:pt>
    <dgm:pt modelId="{51864321-BFD3-4F42-8EA5-34C2C15A97FD}" type="sibTrans" cxnId="{40021DC9-F3F6-455C-95B7-6BB366EBA2B3}">
      <dgm:prSet/>
      <dgm:spPr/>
      <dgm:t>
        <a:bodyPr/>
        <a:lstStyle/>
        <a:p>
          <a:endParaRPr lang="en-US"/>
        </a:p>
      </dgm:t>
    </dgm:pt>
    <dgm:pt modelId="{41C13709-645F-466D-B049-E38DFD36E06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  <a:cs typeface="Arial" charset="0"/>
            </a:rPr>
            <a:t>FARM</a:t>
          </a:r>
        </a:p>
      </dgm:t>
    </dgm:pt>
    <dgm:pt modelId="{70639789-0318-44E8-9926-0603CA55D66D}" type="parTrans" cxnId="{9A3F4BDA-C6D2-4778-A362-7A90D15D35AB}">
      <dgm:prSet/>
      <dgm:spPr/>
      <dgm:t>
        <a:bodyPr/>
        <a:lstStyle/>
        <a:p>
          <a:endParaRPr lang="en-US"/>
        </a:p>
      </dgm:t>
    </dgm:pt>
    <dgm:pt modelId="{7E46B1D0-F758-48D7-9E43-EB02C9D50B2B}" type="sibTrans" cxnId="{9A3F4BDA-C6D2-4778-A362-7A90D15D35AB}">
      <dgm:prSet/>
      <dgm:spPr/>
      <dgm:t>
        <a:bodyPr/>
        <a:lstStyle/>
        <a:p>
          <a:endParaRPr lang="en-US"/>
        </a:p>
      </dgm:t>
    </dgm:pt>
    <dgm:pt modelId="{4321CE1D-C567-4B26-A70F-813F0B3E83E1}" type="pres">
      <dgm:prSet presAssocID="{38D7F9B2-9A98-47B4-B770-503A0AF5C82D}" presName="cycle" presStyleCnt="0">
        <dgm:presLayoutVars>
          <dgm:dir/>
          <dgm:resizeHandles val="exact"/>
        </dgm:presLayoutVars>
      </dgm:prSet>
      <dgm:spPr/>
    </dgm:pt>
    <dgm:pt modelId="{6A23D644-5521-44BA-B115-708E1CB87423}" type="pres">
      <dgm:prSet presAssocID="{462F28D2-1088-4679-94AC-C8414E0BD649}" presName="dummy" presStyleCnt="0"/>
      <dgm:spPr/>
    </dgm:pt>
    <dgm:pt modelId="{96B30203-BB76-4939-9C01-92CCBD117429}" type="pres">
      <dgm:prSet presAssocID="{462F28D2-1088-4679-94AC-C8414E0BD649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A6D43-D92E-49CC-8429-5879B55CC377}" type="pres">
      <dgm:prSet presAssocID="{D8DF41DE-C84F-425B-9635-0F4065B28280}" presName="sibTrans" presStyleLbl="node1" presStyleIdx="0" presStyleCnt="4"/>
      <dgm:spPr/>
      <dgm:t>
        <a:bodyPr/>
        <a:lstStyle/>
        <a:p>
          <a:endParaRPr lang="en-US"/>
        </a:p>
      </dgm:t>
    </dgm:pt>
    <dgm:pt modelId="{3B791A5F-846F-4EDB-ABBB-8D56CB3864B7}" type="pres">
      <dgm:prSet presAssocID="{D5CCD020-1C82-4438-98EA-B723FC52CDD1}" presName="dummy" presStyleCnt="0"/>
      <dgm:spPr/>
    </dgm:pt>
    <dgm:pt modelId="{5017E117-937E-4C1C-B624-816018430E6E}" type="pres">
      <dgm:prSet presAssocID="{D5CCD020-1C82-4438-98EA-B723FC52CDD1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33764-109A-4A3A-8B59-8FAADDDF741A}" type="pres">
      <dgm:prSet presAssocID="{BF43C152-4943-4246-A7FD-D0B82FEE8B1C}" presName="sibTrans" presStyleLbl="node1" presStyleIdx="1" presStyleCnt="4"/>
      <dgm:spPr/>
      <dgm:t>
        <a:bodyPr/>
        <a:lstStyle/>
        <a:p>
          <a:endParaRPr lang="en-US"/>
        </a:p>
      </dgm:t>
    </dgm:pt>
    <dgm:pt modelId="{E6109487-8086-4B55-BD21-503CD8CA0325}" type="pres">
      <dgm:prSet presAssocID="{20E14F13-9B01-4D08-950B-E07D8C90B5A9}" presName="dummy" presStyleCnt="0"/>
      <dgm:spPr/>
    </dgm:pt>
    <dgm:pt modelId="{49303195-A40C-452F-AF9F-1A4431EB6346}" type="pres">
      <dgm:prSet presAssocID="{20E14F13-9B01-4D08-950B-E07D8C90B5A9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504D7-883E-45CB-A598-501944FAE259}" type="pres">
      <dgm:prSet presAssocID="{51864321-BFD3-4F42-8EA5-34C2C15A97FD}" presName="sibTrans" presStyleLbl="node1" presStyleIdx="2" presStyleCnt="4"/>
      <dgm:spPr/>
      <dgm:t>
        <a:bodyPr/>
        <a:lstStyle/>
        <a:p>
          <a:endParaRPr lang="en-US"/>
        </a:p>
      </dgm:t>
    </dgm:pt>
    <dgm:pt modelId="{62BE2702-056F-45EC-9981-9921E633FEB1}" type="pres">
      <dgm:prSet presAssocID="{41C13709-645F-466D-B049-E38DFD36E067}" presName="dummy" presStyleCnt="0"/>
      <dgm:spPr/>
    </dgm:pt>
    <dgm:pt modelId="{78B5DCF7-09A1-4965-8627-8715AE70B1E7}" type="pres">
      <dgm:prSet presAssocID="{41C13709-645F-466D-B049-E38DFD36E067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29476-027F-401C-98DF-2ADB02348530}" type="pres">
      <dgm:prSet presAssocID="{7E46B1D0-F758-48D7-9E43-EB02C9D50B2B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3DF33E61-D8F2-4891-B433-0D0900FDA9E7}" type="presOf" srcId="{41C13709-645F-466D-B049-E38DFD36E067}" destId="{78B5DCF7-09A1-4965-8627-8715AE70B1E7}" srcOrd="0" destOrd="0" presId="urn:microsoft.com/office/officeart/2005/8/layout/cycle1"/>
    <dgm:cxn modelId="{EC3B3F9B-1DC1-4B17-9A84-F177283C2B8A}" type="presOf" srcId="{38D7F9B2-9A98-47B4-B770-503A0AF5C82D}" destId="{4321CE1D-C567-4B26-A70F-813F0B3E83E1}" srcOrd="0" destOrd="0" presId="urn:microsoft.com/office/officeart/2005/8/layout/cycle1"/>
    <dgm:cxn modelId="{9A9605D0-E04C-4B06-86B5-6EED1E37539D}" type="presOf" srcId="{D5CCD020-1C82-4438-98EA-B723FC52CDD1}" destId="{5017E117-937E-4C1C-B624-816018430E6E}" srcOrd="0" destOrd="0" presId="urn:microsoft.com/office/officeart/2005/8/layout/cycle1"/>
    <dgm:cxn modelId="{F7464589-6011-451B-B5B7-A3D7643642A3}" type="presOf" srcId="{D8DF41DE-C84F-425B-9635-0F4065B28280}" destId="{6E3A6D43-D92E-49CC-8429-5879B55CC377}" srcOrd="0" destOrd="0" presId="urn:microsoft.com/office/officeart/2005/8/layout/cycle1"/>
    <dgm:cxn modelId="{40021DC9-F3F6-455C-95B7-6BB366EBA2B3}" srcId="{38D7F9B2-9A98-47B4-B770-503A0AF5C82D}" destId="{20E14F13-9B01-4D08-950B-E07D8C90B5A9}" srcOrd="2" destOrd="0" parTransId="{6D2450B7-5C07-4D1F-A650-EC809D810CF5}" sibTransId="{51864321-BFD3-4F42-8EA5-34C2C15A97FD}"/>
    <dgm:cxn modelId="{89D539B5-7EDD-49B2-A8C5-86ECB59D8B3E}" srcId="{38D7F9B2-9A98-47B4-B770-503A0AF5C82D}" destId="{462F28D2-1088-4679-94AC-C8414E0BD649}" srcOrd="0" destOrd="0" parTransId="{1283DBDB-E077-4E63-8DA7-9411F4142E6D}" sibTransId="{D8DF41DE-C84F-425B-9635-0F4065B28280}"/>
    <dgm:cxn modelId="{2B2849CF-DA48-402F-BB73-295C9B94784D}" type="presOf" srcId="{51864321-BFD3-4F42-8EA5-34C2C15A97FD}" destId="{E51504D7-883E-45CB-A598-501944FAE259}" srcOrd="0" destOrd="0" presId="urn:microsoft.com/office/officeart/2005/8/layout/cycle1"/>
    <dgm:cxn modelId="{9A3F4BDA-C6D2-4778-A362-7A90D15D35AB}" srcId="{38D7F9B2-9A98-47B4-B770-503A0AF5C82D}" destId="{41C13709-645F-466D-B049-E38DFD36E067}" srcOrd="3" destOrd="0" parTransId="{70639789-0318-44E8-9926-0603CA55D66D}" sibTransId="{7E46B1D0-F758-48D7-9E43-EB02C9D50B2B}"/>
    <dgm:cxn modelId="{5ECEB058-B560-4033-B8E9-212C19EF5920}" type="presOf" srcId="{462F28D2-1088-4679-94AC-C8414E0BD649}" destId="{96B30203-BB76-4939-9C01-92CCBD117429}" srcOrd="0" destOrd="0" presId="urn:microsoft.com/office/officeart/2005/8/layout/cycle1"/>
    <dgm:cxn modelId="{EC93EB52-D90F-4E76-B817-08D18BF570AD}" type="presOf" srcId="{7E46B1D0-F758-48D7-9E43-EB02C9D50B2B}" destId="{8AB29476-027F-401C-98DF-2ADB02348530}" srcOrd="0" destOrd="0" presId="urn:microsoft.com/office/officeart/2005/8/layout/cycle1"/>
    <dgm:cxn modelId="{D6ADC602-4325-4DC4-A1F4-0622D7F31572}" srcId="{38D7F9B2-9A98-47B4-B770-503A0AF5C82D}" destId="{D5CCD020-1C82-4438-98EA-B723FC52CDD1}" srcOrd="1" destOrd="0" parTransId="{87C3749F-CBA5-49F3-AC58-FF6D9B0D03B1}" sibTransId="{BF43C152-4943-4246-A7FD-D0B82FEE8B1C}"/>
    <dgm:cxn modelId="{46ED0887-B56A-4734-9807-4D40929F909D}" type="presOf" srcId="{BF43C152-4943-4246-A7FD-D0B82FEE8B1C}" destId="{C8833764-109A-4A3A-8B59-8FAADDDF741A}" srcOrd="0" destOrd="0" presId="urn:microsoft.com/office/officeart/2005/8/layout/cycle1"/>
    <dgm:cxn modelId="{6C0046B8-2330-4290-A7AF-6ED0C47EB9F6}" type="presOf" srcId="{20E14F13-9B01-4D08-950B-E07D8C90B5A9}" destId="{49303195-A40C-452F-AF9F-1A4431EB6346}" srcOrd="0" destOrd="0" presId="urn:microsoft.com/office/officeart/2005/8/layout/cycle1"/>
    <dgm:cxn modelId="{85A6E02A-908E-413B-9E5F-92B90F240CF2}" type="presParOf" srcId="{4321CE1D-C567-4B26-A70F-813F0B3E83E1}" destId="{6A23D644-5521-44BA-B115-708E1CB87423}" srcOrd="0" destOrd="0" presId="urn:microsoft.com/office/officeart/2005/8/layout/cycle1"/>
    <dgm:cxn modelId="{7C922F26-EB0D-4A39-9A26-E6CBDBB6CC6B}" type="presParOf" srcId="{4321CE1D-C567-4B26-A70F-813F0B3E83E1}" destId="{96B30203-BB76-4939-9C01-92CCBD117429}" srcOrd="1" destOrd="0" presId="urn:microsoft.com/office/officeart/2005/8/layout/cycle1"/>
    <dgm:cxn modelId="{1DC66446-A69E-414E-AA9D-4788FD1B6B6E}" type="presParOf" srcId="{4321CE1D-C567-4B26-A70F-813F0B3E83E1}" destId="{6E3A6D43-D92E-49CC-8429-5879B55CC377}" srcOrd="2" destOrd="0" presId="urn:microsoft.com/office/officeart/2005/8/layout/cycle1"/>
    <dgm:cxn modelId="{B36AF2A4-8249-41B0-ABF3-4ED543227227}" type="presParOf" srcId="{4321CE1D-C567-4B26-A70F-813F0B3E83E1}" destId="{3B791A5F-846F-4EDB-ABBB-8D56CB3864B7}" srcOrd="3" destOrd="0" presId="urn:microsoft.com/office/officeart/2005/8/layout/cycle1"/>
    <dgm:cxn modelId="{01BC676A-B1D1-4E0F-9F4F-7A8DEA03B65D}" type="presParOf" srcId="{4321CE1D-C567-4B26-A70F-813F0B3E83E1}" destId="{5017E117-937E-4C1C-B624-816018430E6E}" srcOrd="4" destOrd="0" presId="urn:microsoft.com/office/officeart/2005/8/layout/cycle1"/>
    <dgm:cxn modelId="{CF4F3520-B3B4-42A8-B06C-EDF686903E24}" type="presParOf" srcId="{4321CE1D-C567-4B26-A70F-813F0B3E83E1}" destId="{C8833764-109A-4A3A-8B59-8FAADDDF741A}" srcOrd="5" destOrd="0" presId="urn:microsoft.com/office/officeart/2005/8/layout/cycle1"/>
    <dgm:cxn modelId="{0C36BA48-91C3-4889-A727-E182403E8A1C}" type="presParOf" srcId="{4321CE1D-C567-4B26-A70F-813F0B3E83E1}" destId="{E6109487-8086-4B55-BD21-503CD8CA0325}" srcOrd="6" destOrd="0" presId="urn:microsoft.com/office/officeart/2005/8/layout/cycle1"/>
    <dgm:cxn modelId="{A08250B6-4A63-4000-8CA0-8A992FBB07AB}" type="presParOf" srcId="{4321CE1D-C567-4B26-A70F-813F0B3E83E1}" destId="{49303195-A40C-452F-AF9F-1A4431EB6346}" srcOrd="7" destOrd="0" presId="urn:microsoft.com/office/officeart/2005/8/layout/cycle1"/>
    <dgm:cxn modelId="{4B2CE877-D48B-4939-A8EE-07A39C0633D9}" type="presParOf" srcId="{4321CE1D-C567-4B26-A70F-813F0B3E83E1}" destId="{E51504D7-883E-45CB-A598-501944FAE259}" srcOrd="8" destOrd="0" presId="urn:microsoft.com/office/officeart/2005/8/layout/cycle1"/>
    <dgm:cxn modelId="{13645E71-72CA-4D0C-A935-C711D1681AD7}" type="presParOf" srcId="{4321CE1D-C567-4B26-A70F-813F0B3E83E1}" destId="{62BE2702-056F-45EC-9981-9921E633FEB1}" srcOrd="9" destOrd="0" presId="urn:microsoft.com/office/officeart/2005/8/layout/cycle1"/>
    <dgm:cxn modelId="{9CEB51DA-2912-4D29-8A68-405BB79BD8D7}" type="presParOf" srcId="{4321CE1D-C567-4B26-A70F-813F0B3E83E1}" destId="{78B5DCF7-09A1-4965-8627-8715AE70B1E7}" srcOrd="10" destOrd="0" presId="urn:microsoft.com/office/officeart/2005/8/layout/cycle1"/>
    <dgm:cxn modelId="{291D8497-5D35-4A21-A0DC-F94F6BE634C1}" type="presParOf" srcId="{4321CE1D-C567-4B26-A70F-813F0B3E83E1}" destId="{8AB29476-027F-401C-98DF-2ADB0234853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B30203-BB76-4939-9C01-92CCBD117429}">
      <dsp:nvSpPr>
        <dsp:cNvPr id="0" name=""/>
        <dsp:cNvSpPr/>
      </dsp:nvSpPr>
      <dsp:spPr>
        <a:xfrm>
          <a:off x="3317048" y="117656"/>
          <a:ext cx="1859607" cy="1859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500" b="0" i="0" u="none" strike="noStrike" kern="1200" cap="none" normalizeH="0" baseline="0" smtClean="0">
              <a:ln/>
              <a:effectLst/>
              <a:cs typeface="Arial" charset="0"/>
            </a:rPr>
            <a:t>FOOD</a:t>
          </a:r>
          <a:endParaRPr kumimoji="0" lang="en-US" sz="4500" b="0" i="0" u="none" strike="noStrike" kern="1200" cap="none" normalizeH="0" baseline="0" dirty="0" smtClean="0">
            <a:ln/>
            <a:effectLst/>
            <a:cs typeface="Arial" charset="0"/>
          </a:endParaRPr>
        </a:p>
      </dsp:txBody>
      <dsp:txXfrm>
        <a:off x="3317048" y="117656"/>
        <a:ext cx="1859607" cy="1859607"/>
      </dsp:txXfrm>
    </dsp:sp>
    <dsp:sp modelId="{6E3A6D43-D92E-49CC-8429-5879B55CC377}">
      <dsp:nvSpPr>
        <dsp:cNvPr id="0" name=""/>
        <dsp:cNvSpPr/>
      </dsp:nvSpPr>
      <dsp:spPr>
        <a:xfrm>
          <a:off x="39908" y="221"/>
          <a:ext cx="5254182" cy="5254182"/>
        </a:xfrm>
        <a:prstGeom prst="circularArrow">
          <a:avLst>
            <a:gd name="adj1" fmla="val 6902"/>
            <a:gd name="adj2" fmla="val 465317"/>
            <a:gd name="adj3" fmla="val 549564"/>
            <a:gd name="adj4" fmla="val 20585119"/>
            <a:gd name="adj5" fmla="val 80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17E117-937E-4C1C-B624-816018430E6E}">
      <dsp:nvSpPr>
        <dsp:cNvPr id="0" name=""/>
        <dsp:cNvSpPr/>
      </dsp:nvSpPr>
      <dsp:spPr>
        <a:xfrm>
          <a:off x="3317048" y="3277361"/>
          <a:ext cx="1859607" cy="1859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500" b="0" i="0" u="none" strike="noStrike" kern="1200" cap="none" normalizeH="0" baseline="0" smtClean="0">
              <a:ln/>
              <a:effectLst/>
              <a:cs typeface="Arial" charset="0"/>
            </a:rPr>
            <a:t>WASTE </a:t>
          </a:r>
          <a:endParaRPr kumimoji="0" lang="en-US" sz="4500" b="0" i="0" u="none" strike="noStrike" kern="1200" cap="none" normalizeH="0" baseline="0" dirty="0" smtClean="0">
            <a:ln/>
            <a:effectLst/>
            <a:cs typeface="Arial" charset="0"/>
          </a:endParaRPr>
        </a:p>
      </dsp:txBody>
      <dsp:txXfrm>
        <a:off x="3317048" y="3277361"/>
        <a:ext cx="1859607" cy="1859607"/>
      </dsp:txXfrm>
    </dsp:sp>
    <dsp:sp modelId="{C8833764-109A-4A3A-8B59-8FAADDDF741A}">
      <dsp:nvSpPr>
        <dsp:cNvPr id="0" name=""/>
        <dsp:cNvSpPr/>
      </dsp:nvSpPr>
      <dsp:spPr>
        <a:xfrm>
          <a:off x="39908" y="221"/>
          <a:ext cx="5254182" cy="5254182"/>
        </a:xfrm>
        <a:prstGeom prst="circularArrow">
          <a:avLst>
            <a:gd name="adj1" fmla="val 6902"/>
            <a:gd name="adj2" fmla="val 465317"/>
            <a:gd name="adj3" fmla="val 5949564"/>
            <a:gd name="adj4" fmla="val 4385119"/>
            <a:gd name="adj5" fmla="val 80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303195-A40C-452F-AF9F-1A4431EB6346}">
      <dsp:nvSpPr>
        <dsp:cNvPr id="0" name=""/>
        <dsp:cNvSpPr/>
      </dsp:nvSpPr>
      <dsp:spPr>
        <a:xfrm>
          <a:off x="157343" y="3277361"/>
          <a:ext cx="1859607" cy="1859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500" b="0" i="0" u="none" strike="noStrike" kern="1200" cap="none" normalizeH="0" baseline="0" smtClean="0">
              <a:ln/>
              <a:effectLst/>
              <a:cs typeface="Arial" charset="0"/>
            </a:rPr>
            <a:t>MANURE</a:t>
          </a:r>
          <a:endParaRPr kumimoji="0" lang="en-US" sz="4500" b="0" i="0" u="none" strike="noStrike" kern="1200" cap="none" normalizeH="0" baseline="0" dirty="0" smtClean="0">
            <a:ln/>
            <a:effectLst/>
            <a:cs typeface="Arial" charset="0"/>
          </a:endParaRPr>
        </a:p>
      </dsp:txBody>
      <dsp:txXfrm>
        <a:off x="157343" y="3277361"/>
        <a:ext cx="1859607" cy="1859607"/>
      </dsp:txXfrm>
    </dsp:sp>
    <dsp:sp modelId="{E51504D7-883E-45CB-A598-501944FAE259}">
      <dsp:nvSpPr>
        <dsp:cNvPr id="0" name=""/>
        <dsp:cNvSpPr/>
      </dsp:nvSpPr>
      <dsp:spPr>
        <a:xfrm>
          <a:off x="39908" y="221"/>
          <a:ext cx="5254182" cy="5254182"/>
        </a:xfrm>
        <a:prstGeom prst="circularArrow">
          <a:avLst>
            <a:gd name="adj1" fmla="val 6902"/>
            <a:gd name="adj2" fmla="val 465317"/>
            <a:gd name="adj3" fmla="val 11349564"/>
            <a:gd name="adj4" fmla="val 9785119"/>
            <a:gd name="adj5" fmla="val 80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B5DCF7-09A1-4965-8627-8715AE70B1E7}">
      <dsp:nvSpPr>
        <dsp:cNvPr id="0" name=""/>
        <dsp:cNvSpPr/>
      </dsp:nvSpPr>
      <dsp:spPr>
        <a:xfrm>
          <a:off x="157343" y="117656"/>
          <a:ext cx="1859607" cy="1859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500" b="0" i="0" u="none" strike="noStrike" kern="1200" cap="none" normalizeH="0" baseline="0" dirty="0" smtClean="0">
              <a:ln/>
              <a:effectLst/>
              <a:cs typeface="Arial" charset="0"/>
            </a:rPr>
            <a:t>FARM</a:t>
          </a:r>
        </a:p>
      </dsp:txBody>
      <dsp:txXfrm>
        <a:off x="157343" y="117656"/>
        <a:ext cx="1859607" cy="1859607"/>
      </dsp:txXfrm>
    </dsp:sp>
    <dsp:sp modelId="{8AB29476-027F-401C-98DF-2ADB02348530}">
      <dsp:nvSpPr>
        <dsp:cNvPr id="0" name=""/>
        <dsp:cNvSpPr/>
      </dsp:nvSpPr>
      <dsp:spPr>
        <a:xfrm>
          <a:off x="39908" y="221"/>
          <a:ext cx="5254182" cy="5254182"/>
        </a:xfrm>
        <a:prstGeom prst="circularArrow">
          <a:avLst>
            <a:gd name="adj1" fmla="val 6902"/>
            <a:gd name="adj2" fmla="val 465317"/>
            <a:gd name="adj3" fmla="val 16749564"/>
            <a:gd name="adj4" fmla="val 15185119"/>
            <a:gd name="adj5" fmla="val 80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CF12F-EE8A-4E6D-ADC0-C69D4601900F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F897-01E9-41B2-8BD9-4054A3AB8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 smtClean="0">
                <a:solidFill>
                  <a:srgbClr val="FF6600"/>
                </a:solidFill>
                <a:latin typeface="GungsuhChe" pitchFamily="49" charset="-127"/>
              </a:rPr>
              <a:t>UN</a:t>
            </a:r>
            <a:r>
              <a:rPr lang="en-US" sz="1400" b="1" baseline="0" dirty="0" smtClean="0">
                <a:solidFill>
                  <a:srgbClr val="FF6600"/>
                </a:solidFill>
                <a:latin typeface="GungsuhChe" pitchFamily="49" charset="-127"/>
              </a:rPr>
              <a:t> HABITAT  :  Sustainable Housing  : 26 March 2014</a:t>
            </a:r>
            <a:r>
              <a:rPr lang="en-US" sz="1400" b="1" dirty="0" smtClean="0">
                <a:solidFill>
                  <a:srgbClr val="FF6600"/>
                </a:solidFill>
                <a:latin typeface="GungsuhChe" pitchFamily="49" charset="-127"/>
              </a:rPr>
              <a:t>  </a:t>
            </a:r>
            <a:r>
              <a:rPr lang="en-US" sz="1400" dirty="0" smtClean="0">
                <a:ea typeface="+mn-ea"/>
              </a:rPr>
              <a:t> </a:t>
            </a:r>
            <a:endParaRPr lang="en-US" sz="1400" b="1" dirty="0">
              <a:ea typeface="+mn-ea"/>
            </a:endParaRPr>
          </a:p>
        </p:txBody>
      </p:sp>
      <p:pic>
        <p:nvPicPr>
          <p:cNvPr id="5" name="Picture 7" descr="IMG"/>
          <p:cNvPicPr>
            <a:picLocks noChangeAspect="1" noChangeArrowheads="1"/>
          </p:cNvPicPr>
          <p:nvPr userDrawn="1"/>
        </p:nvPicPr>
        <p:blipFill>
          <a:blip r:embed="rId2" cstate="print"/>
          <a:srcRect l="6497" t="4919" r="7411" b="49577"/>
          <a:stretch>
            <a:fillRect/>
          </a:stretch>
        </p:blipFill>
        <p:spPr bwMode="auto">
          <a:xfrm>
            <a:off x="228600" y="457200"/>
            <a:ext cx="868680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00572-6C63-4B98-85F6-2759007BB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BE0D1-C4B2-4EA6-89AA-E2DB2E279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7778-675B-428E-AB53-45A7A3753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43000" y="304800"/>
            <a:ext cx="75438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BC0E7-87C6-4469-8155-50872D756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600200"/>
            <a:ext cx="36957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00200"/>
            <a:ext cx="36957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22AC-6530-4D56-9C1F-8ED4902E2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957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1600200"/>
            <a:ext cx="36957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65944-DA21-4B2C-AF66-DF4BC3CA1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8130D-A865-4B8A-B05D-311A10D42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43000" y="3048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600200"/>
            <a:ext cx="36957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1100" y="1600200"/>
            <a:ext cx="36957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43000" y="3938588"/>
            <a:ext cx="36957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1100" y="3938588"/>
            <a:ext cx="36957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D943-49A9-4DBB-AEBB-638EACA73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048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16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>
              <a:defRPr/>
            </a:pPr>
            <a:fld id="{3125D4BB-EB79-4528-8AB0-98F41DF42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rgbClr val="FF6600"/>
                </a:solidFill>
                <a:latin typeface="GungsuhChe" pitchFamily="49" charset="-127"/>
              </a:rPr>
              <a:t>  </a:t>
            </a:r>
            <a:r>
              <a:rPr lang="en-US" sz="1400" dirty="0">
                <a:ea typeface="+mn-ea"/>
              </a:rPr>
              <a:t> </a:t>
            </a:r>
            <a:endParaRPr lang="en-US" sz="1400" b="1" dirty="0">
              <a:ea typeface="+mn-ea"/>
            </a:endParaRPr>
          </a:p>
        </p:txBody>
      </p:sp>
      <p:pic>
        <p:nvPicPr>
          <p:cNvPr id="5127" name="Picture 11" descr="IMG"/>
          <p:cNvPicPr>
            <a:picLocks noChangeAspect="1" noChangeArrowheads="1"/>
          </p:cNvPicPr>
          <p:nvPr userDrawn="1"/>
        </p:nvPicPr>
        <p:blipFill>
          <a:blip r:embed="rId11" cstate="print"/>
          <a:srcRect l="30862" t="4919" r="7411" b="5304"/>
          <a:stretch>
            <a:fillRect/>
          </a:stretch>
        </p:blipFill>
        <p:spPr bwMode="auto">
          <a:xfrm>
            <a:off x="0" y="0"/>
            <a:ext cx="137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1447800" y="0"/>
            <a:ext cx="769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 smtClean="0">
                <a:solidFill>
                  <a:srgbClr val="FF6600"/>
                </a:solidFill>
                <a:latin typeface="GungsuhChe" pitchFamily="49" charset="-127"/>
              </a:rPr>
              <a:t>UN HABITAT  :  Sustainable Housing  :  26 March 2014   </a:t>
            </a:r>
            <a:r>
              <a:rPr lang="en-US" sz="1400" dirty="0" smtClean="0">
                <a:ea typeface="+mn-ea"/>
              </a:rPr>
              <a:t> </a:t>
            </a:r>
            <a:endParaRPr lang="en-US" sz="1400" b="1" dirty="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8" r:id="rId3"/>
    <p:sldLayoutId id="2147483671" r:id="rId4"/>
    <p:sldLayoutId id="2147483672" r:id="rId5"/>
    <p:sldLayoutId id="2147483673" r:id="rId6"/>
    <p:sldLayoutId id="2147483677" r:id="rId7"/>
    <p:sldLayoutId id="2147483678" r:id="rId8"/>
    <p:sldLayoutId id="2147483679" r:id="rId9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ngsuhChe" pitchFamily="49" charset="-127"/>
          <a:ea typeface="GungsuhChe" pitchFamily="49" charset="-127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ngsuhChe" pitchFamily="49" charset="-127"/>
          <a:ea typeface="GungsuhChe" pitchFamily="49" charset="-127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ngsuhChe" pitchFamily="49" charset="-127"/>
          <a:ea typeface="GungsuhChe" pitchFamily="49" charset="-127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ngsuhChe" pitchFamily="49" charset="-127"/>
          <a:ea typeface="GungsuhChe" pitchFamily="49" charset="-127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ngsuhChe" pitchFamily="49" charset="-127"/>
          <a:ea typeface="GungsuhChe" pitchFamily="49" charset="-127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ngsuhChe" pitchFamily="49" charset="-127"/>
          <a:ea typeface="GungsuhChe" pitchFamily="49" charset="-127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ngsuhChe" pitchFamily="49" charset="-127"/>
          <a:ea typeface="GungsuhChe" pitchFamily="49" charset="-127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ngsuhChe" pitchFamily="49" charset="-127"/>
          <a:ea typeface="GungsuhChe" pitchFamily="49" charset="-127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unkaweb.com/text/forwards/552-a-sterling-message.html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06575"/>
            <a:ext cx="87630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GREEN Concepts </a:t>
            </a:r>
            <a:r>
              <a:rPr lang="en-US" sz="2000" b="1" dirty="0" smtClean="0">
                <a:solidFill>
                  <a:srgbClr val="FFFF00"/>
                </a:solidFill>
              </a:rPr>
              <a:t/>
            </a:r>
            <a:br>
              <a:rPr lang="en-US" sz="20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in 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SUSTAINABLE HOUSING 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5410200"/>
            <a:ext cx="6781800" cy="1524000"/>
          </a:xfrm>
        </p:spPr>
        <p:txBody>
          <a:bodyPr/>
          <a:lstStyle/>
          <a:p>
            <a:pPr algn="r" eaLnBrk="1" hangingPunct="1"/>
            <a:endParaRPr lang="en-US" sz="2800" b="1" dirty="0" smtClean="0"/>
          </a:p>
          <a:p>
            <a:pPr algn="r" eaLnBrk="1" hangingPunct="1"/>
            <a:endParaRPr lang="en-US" sz="2800" b="1" dirty="0" smtClean="0"/>
          </a:p>
          <a:p>
            <a:pPr algn="r" eaLnBrk="1" hangingPunct="1"/>
            <a:r>
              <a:rPr lang="en-US" sz="2000" b="1" dirty="0" err="1" smtClean="0">
                <a:solidFill>
                  <a:srgbClr val="FF6600"/>
                </a:solidFill>
              </a:rPr>
              <a:t>Sudarshan</a:t>
            </a:r>
            <a:r>
              <a:rPr lang="en-US" sz="2000" b="1" dirty="0" smtClean="0">
                <a:solidFill>
                  <a:srgbClr val="FF6600"/>
                </a:solidFill>
              </a:rPr>
              <a:t> Raj </a:t>
            </a:r>
            <a:r>
              <a:rPr lang="en-US" sz="2000" b="1" dirty="0" err="1" smtClean="0">
                <a:solidFill>
                  <a:srgbClr val="FF6600"/>
                </a:solidFill>
              </a:rPr>
              <a:t>Tiwari</a:t>
            </a:r>
            <a:r>
              <a:rPr lang="en-US" sz="2000" b="1" dirty="0" smtClean="0">
                <a:solidFill>
                  <a:srgbClr val="FF66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543800" cy="1143000"/>
          </a:xfrm>
        </p:spPr>
        <p:txBody>
          <a:bodyPr/>
          <a:lstStyle/>
          <a:p>
            <a:pPr algn="r" eaLnBrk="1" hangingPunct="1"/>
            <a:r>
              <a:rPr lang="en-US" sz="3200" b="1" dirty="0" smtClean="0"/>
              <a:t>Building &amp; Urban Desertification</a:t>
            </a:r>
            <a:endParaRPr lang="th-TH" sz="3200" b="1" dirty="0" smtClean="0">
              <a:cs typeface="Angsana New" pitchFamily="18" charset="-34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46238"/>
            <a:ext cx="75438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 Making 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Towns hotter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Buildings, human activities and machines have heat-holding and heat-generating character.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Umbrella of waste products discharged into atmosphere (haze hood) traps heat there.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Masonry, cement and bitumen surfaces absorb solar energy/ slower release than natural ground cover.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Sensible heat remains as heat in urban areas.</a:t>
            </a:r>
            <a:endParaRPr lang="th-TH" sz="2400" dirty="0" smtClean="0"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01000" cy="1143000"/>
          </a:xfrm>
        </p:spPr>
        <p:txBody>
          <a:bodyPr/>
          <a:lstStyle/>
          <a:p>
            <a:pPr algn="r" eaLnBrk="1" hangingPunct="1"/>
            <a:r>
              <a:rPr lang="en-US" sz="3200" b="1" dirty="0" smtClean="0"/>
              <a:t>Building &amp; Urban Desertification</a:t>
            </a:r>
            <a:endParaRPr lang="th-TH" sz="3200" b="1" dirty="0" smtClean="0">
              <a:cs typeface="Angsana New" pitchFamily="18" charset="-34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75438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Making 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towns drier</a:t>
            </a:r>
          </a:p>
          <a:p>
            <a:pPr lvl="1" eaLnBrk="1" hangingPunct="1"/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Buildings and building materials based on exclusion of water and water proofing</a:t>
            </a:r>
          </a:p>
          <a:p>
            <a:pPr lvl="1" eaLnBrk="1" hangingPunct="1"/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Paving and Road surfaces: impervious to water (cf. natural cover/ sub-surface water) and  falling ground water table </a:t>
            </a:r>
          </a:p>
          <a:p>
            <a:pPr lvl="1" eaLnBrk="1" hangingPunct="1"/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Water collecting system and drain-off outside town (discharging system)</a:t>
            </a:r>
          </a:p>
          <a:p>
            <a:pPr lvl="1" eaLnBrk="1" hangingPunct="1"/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Instant floods (cf. natural system of recharge)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410200"/>
            <a:ext cx="8305800" cy="9906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Urban Exclusion of Heat, Moisture and Plant Life</a:t>
            </a:r>
            <a:br>
              <a:rPr lang="en-US" sz="2400" b="1" dirty="0" smtClean="0"/>
            </a:br>
            <a:r>
              <a:rPr lang="en-US" sz="2400" b="1" dirty="0" smtClean="0"/>
              <a:t>Making it a Hot, Dry and Grey entity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76400" y="533400"/>
            <a:ext cx="6858000" cy="4648200"/>
            <a:chOff x="192" y="183"/>
            <a:chExt cx="5376" cy="3072"/>
          </a:xfrm>
        </p:grpSpPr>
        <p:sp>
          <p:nvSpPr>
            <p:cNvPr id="34825" name="Rectangle 4"/>
            <p:cNvSpPr>
              <a:spLocks noChangeArrowheads="1"/>
            </p:cNvSpPr>
            <p:nvPr/>
          </p:nvSpPr>
          <p:spPr bwMode="auto">
            <a:xfrm>
              <a:off x="192" y="183"/>
              <a:ext cx="5376" cy="3072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826" name="Picture 5" descr="Scan0013"/>
            <p:cNvPicPr>
              <a:picLocks noChangeAspect="1" noChangeArrowheads="1"/>
            </p:cNvPicPr>
            <p:nvPr/>
          </p:nvPicPr>
          <p:blipFill>
            <a:blip r:embed="rId2" cstate="print"/>
            <a:srcRect l="6863" t="46213" r="13727" b="23485"/>
            <a:stretch>
              <a:fillRect/>
            </a:stretch>
          </p:blipFill>
          <p:spPr bwMode="auto">
            <a:xfrm>
              <a:off x="288" y="240"/>
              <a:ext cx="5232" cy="2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1905000" y="3429000"/>
            <a:ext cx="2971800" cy="990600"/>
          </a:xfrm>
          <a:prstGeom prst="rect">
            <a:avLst/>
          </a:prstGeom>
          <a:gradFill rotWithShape="1">
            <a:gsLst>
              <a:gs pos="0">
                <a:srgbClr val="14FC1A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4876800" y="3429000"/>
            <a:ext cx="3505200" cy="990600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14FC1A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Freeform 8"/>
          <p:cNvSpPr>
            <a:spLocks/>
          </p:cNvSpPr>
          <p:nvPr/>
        </p:nvSpPr>
        <p:spPr bwMode="auto">
          <a:xfrm>
            <a:off x="1905000" y="4572000"/>
            <a:ext cx="6553200" cy="457200"/>
          </a:xfrm>
          <a:custGeom>
            <a:avLst/>
            <a:gdLst>
              <a:gd name="T0" fmla="*/ 0 w 5376"/>
              <a:gd name="T1" fmla="*/ 2147483647 h 288"/>
              <a:gd name="T2" fmla="*/ 2147483647 w 5376"/>
              <a:gd name="T3" fmla="*/ 2147483647 h 288"/>
              <a:gd name="T4" fmla="*/ 2147483647 w 5376"/>
              <a:gd name="T5" fmla="*/ 2147483647 h 288"/>
              <a:gd name="T6" fmla="*/ 2147483647 w 5376"/>
              <a:gd name="T7" fmla="*/ 2147483647 h 288"/>
              <a:gd name="T8" fmla="*/ 2147483647 w 5376"/>
              <a:gd name="T9" fmla="*/ 2147483647 h 288"/>
              <a:gd name="T10" fmla="*/ 2147483647 w 5376"/>
              <a:gd name="T11" fmla="*/ 2147483647 h 288"/>
              <a:gd name="T12" fmla="*/ 2147483647 w 5376"/>
              <a:gd name="T13" fmla="*/ 2147483647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76"/>
              <a:gd name="T22" fmla="*/ 0 h 288"/>
              <a:gd name="T23" fmla="*/ 5376 w 5376"/>
              <a:gd name="T24" fmla="*/ 288 h 2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76" h="288">
                <a:moveTo>
                  <a:pt x="0" y="16"/>
                </a:moveTo>
                <a:cubicBezTo>
                  <a:pt x="316" y="8"/>
                  <a:pt x="632" y="0"/>
                  <a:pt x="864" y="16"/>
                </a:cubicBezTo>
                <a:cubicBezTo>
                  <a:pt x="1096" y="32"/>
                  <a:pt x="1208" y="72"/>
                  <a:pt x="1392" y="112"/>
                </a:cubicBezTo>
                <a:cubicBezTo>
                  <a:pt x="1576" y="152"/>
                  <a:pt x="1680" y="232"/>
                  <a:pt x="1968" y="256"/>
                </a:cubicBezTo>
                <a:cubicBezTo>
                  <a:pt x="2256" y="280"/>
                  <a:pt x="2848" y="288"/>
                  <a:pt x="3120" y="256"/>
                </a:cubicBezTo>
                <a:cubicBezTo>
                  <a:pt x="3392" y="224"/>
                  <a:pt x="3224" y="104"/>
                  <a:pt x="3600" y="64"/>
                </a:cubicBezTo>
                <a:cubicBezTo>
                  <a:pt x="3976" y="24"/>
                  <a:pt x="4676" y="20"/>
                  <a:pt x="5376" y="16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9"/>
          <p:cNvSpPr>
            <a:spLocks noChangeShapeType="1"/>
          </p:cNvSpPr>
          <p:nvPr/>
        </p:nvSpPr>
        <p:spPr bwMode="auto">
          <a:xfrm flipV="1">
            <a:off x="1752600" y="4419598"/>
            <a:ext cx="6781800" cy="4571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Un-sustainability: Urban </a:t>
            </a:r>
            <a:r>
              <a:rPr lang="en-US" sz="3200" b="1" dirty="0"/>
              <a:t>Decay</a:t>
            </a:r>
            <a:endParaRPr lang="th-TH" sz="3200" b="1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Decay in urban systems occur due to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Failure of the supporting capacity (a sum total of resources and regenerative gains) 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Failure of the assimilative/recycling capacity of Nature (a sum total of waste disposed)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Failure of distribution of wealth: urban poverty and social degeneration 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Failure of social 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order: fragmentation and loss of community behavior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3200" b="1" dirty="0" smtClean="0"/>
              <a:t>Green </a:t>
            </a:r>
            <a:r>
              <a:rPr lang="en-US" sz="3200" b="1" dirty="0" smtClean="0"/>
              <a:t>City</a:t>
            </a:r>
            <a:endParaRPr lang="en-US" sz="3200" b="1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7543800" cy="4525963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greening of city should conceptually aim for</a:t>
            </a:r>
          </a:p>
          <a:p>
            <a:pPr lvl="1" eaLnBrk="1" hangingPunct="1"/>
            <a:r>
              <a:rPr lang="en-US" sz="2400" dirty="0" smtClean="0"/>
              <a:t>Going GREEN</a:t>
            </a:r>
          </a:p>
          <a:p>
            <a:pPr lvl="1" eaLnBrk="1" hangingPunct="1"/>
            <a:r>
              <a:rPr lang="en-US" sz="2400" dirty="0" smtClean="0"/>
              <a:t>Going wet</a:t>
            </a:r>
          </a:p>
          <a:p>
            <a:pPr lvl="1" eaLnBrk="1" hangingPunct="1"/>
            <a:r>
              <a:rPr lang="en-US" sz="2400" dirty="0" smtClean="0"/>
              <a:t>Going cool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543800" cy="1143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Green Sustainable Housing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286000"/>
            <a:ext cx="75438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 Planning – greening of 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 Building – greening of architecture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Greening of life-style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Greening of wastes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3200" b="1" dirty="0" smtClean="0"/>
              <a:t>Green Architecture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7543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Doing Green Architecture is seeking 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Keep the Human Health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Physical Health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Psychical Health (</a:t>
            </a:r>
            <a:r>
              <a:rPr lang="en-US" sz="2000" dirty="0" err="1" smtClean="0"/>
              <a:t>vaastu</a:t>
            </a:r>
            <a:r>
              <a:rPr lang="en-US" sz="2000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Spiritual Health (</a:t>
            </a:r>
            <a:r>
              <a:rPr lang="en-US" sz="2000" dirty="0" err="1" smtClean="0"/>
              <a:t>vaastu</a:t>
            </a:r>
            <a:r>
              <a:rPr lang="en-US" sz="20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Keep the earth’s Health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Environment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Eco-system (earth, animals, plants and human inter-relationship)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Conserving resources: materials and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543800" cy="1143000"/>
          </a:xfrm>
        </p:spPr>
        <p:txBody>
          <a:bodyPr/>
          <a:lstStyle/>
          <a:p>
            <a:pPr algn="r" eaLnBrk="1" hangingPunct="1"/>
            <a:r>
              <a:rPr lang="en-US" sz="3200" b="1" dirty="0" smtClean="0"/>
              <a:t>Inclusive materials and methods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00200"/>
            <a:ext cx="7543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Architecture and indoor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Water excluding property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Density, porosity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Is moisture unhealthy?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Inclusiveness, performance and disposal, life-friendliness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Building inclusiveness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material and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3200" b="1" dirty="0" smtClean="0"/>
              <a:t>Green Building Technology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7543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Reduce CO2 emissions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Sequester carbon from air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Reduce energy dependence, use clean energy, zero energy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Reduce waste, zero waste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Recreate habitat for other livings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Zero water, recharge ground with rain/waste water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Build these into DCOMD of 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438400"/>
            <a:ext cx="7162800" cy="1143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Energy in material: </a:t>
            </a:r>
            <a:br>
              <a:rPr lang="en-US" sz="3600" b="1" dirty="0" smtClean="0"/>
            </a:br>
            <a:r>
              <a:rPr lang="en-US" sz="3600" b="1" dirty="0" smtClean="0"/>
              <a:t>embodied, transport &amp; use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984750" y="1600200"/>
            <a:ext cx="370205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0"/>
            <a:ext cx="7162800" cy="1143000"/>
          </a:xfrm>
        </p:spPr>
        <p:txBody>
          <a:bodyPr/>
          <a:lstStyle/>
          <a:p>
            <a:pPr algn="r"/>
            <a:r>
              <a:rPr lang="en-US" dirty="0" smtClean="0"/>
              <a:t>Conceptualizing 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276600"/>
            <a:ext cx="7162800" cy="16002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3200" b="1" dirty="0" smtClean="0"/>
              <a:t>Built from ground, Localism?</a:t>
            </a:r>
          </a:p>
        </p:txBody>
      </p:sp>
      <p:pic>
        <p:nvPicPr>
          <p:cNvPr id="50179" name="Picture 4" descr="Jaisalm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8769" t="4591" r="25569" b="39005"/>
          <a:stretch>
            <a:fillRect/>
          </a:stretch>
        </p:blipFill>
        <p:spPr>
          <a:xfrm>
            <a:off x="1828800" y="1239821"/>
            <a:ext cx="6858000" cy="4551379"/>
          </a:xfrm>
          <a:noFill/>
        </p:spPr>
      </p:pic>
      <p:sp>
        <p:nvSpPr>
          <p:cNvPr id="5018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984750" y="1600200"/>
            <a:ext cx="370205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0" y="5562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in material: embodied, transport &amp;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543800" cy="1143000"/>
          </a:xfrm>
        </p:spPr>
        <p:txBody>
          <a:bodyPr/>
          <a:lstStyle/>
          <a:p>
            <a:pPr algn="r" eaLnBrk="1" hangingPunct="1"/>
            <a:r>
              <a:rPr lang="en-US" sz="3200" b="1" dirty="0" smtClean="0"/>
              <a:t>Inclusive materials and methods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00200"/>
            <a:ext cx="7543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Architecture and indoor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Water excluding property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Density, porosity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Is moisture unhealthy?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Inclusiveness, performance and disposal, life-friendliness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Building inclusiveness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material and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algn="r" eaLnBrk="1" hangingPunct="1"/>
            <a:r>
              <a:rPr lang="en-US" sz="3200" b="1" dirty="0" smtClean="0"/>
              <a:t>Nature and Ecology in Traditional Wisdom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46238"/>
            <a:ext cx="7543800" cy="4525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Physical Nature</a:t>
            </a:r>
          </a:p>
          <a:p>
            <a:pPr lvl="1" eaLnBrk="1" hangingPunct="1"/>
            <a:r>
              <a:rPr lang="en-US" sz="2400" dirty="0" smtClean="0"/>
              <a:t>an interplay of space, energy and matter</a:t>
            </a:r>
          </a:p>
          <a:p>
            <a:pPr eaLnBrk="1" hangingPunct="1"/>
            <a:r>
              <a:rPr lang="en-US" sz="2800" dirty="0" smtClean="0"/>
              <a:t>Elements and The Environment</a:t>
            </a:r>
          </a:p>
          <a:p>
            <a:pPr lvl="2" eaLnBrk="1" hangingPunct="1"/>
            <a:r>
              <a:rPr lang="en-US" dirty="0" err="1" smtClean="0"/>
              <a:t>Pancha-tatwa</a:t>
            </a:r>
            <a:r>
              <a:rPr lang="en-US" dirty="0" smtClean="0"/>
              <a:t> </a:t>
            </a:r>
          </a:p>
          <a:p>
            <a:pPr lvl="2" eaLnBrk="1" hangingPunct="1"/>
            <a:r>
              <a:rPr lang="en-US" dirty="0" smtClean="0"/>
              <a:t>sky (space), air, heat (energy), water and earth (matter in three states?)</a:t>
            </a:r>
          </a:p>
          <a:p>
            <a:pPr lvl="2" eaLnBrk="1" hangingPunct="1"/>
            <a:r>
              <a:rPr lang="en-US" dirty="0" smtClean="0"/>
              <a:t>Interrelation, Interpenetration and Interaction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3200" b="1" dirty="0" smtClean="0"/>
              <a:t>Interrelation, Interpenetration &amp; Interaction</a:t>
            </a:r>
            <a:endParaRPr lang="en-US" sz="3200" b="1" dirty="0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1143000" y="2414588"/>
          <a:ext cx="7542213" cy="2897187"/>
        </p:xfrm>
        <a:graphic>
          <a:graphicData uri="http://schemas.openxmlformats.org/presentationml/2006/ole">
            <p:oleObj spid="_x0000_s3074" name="AutoCAD Drawing" r:id="rId3" imgW="12249000" imgH="4705200" progId="AutoCAD.Drawing.1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3200" b="1" dirty="0" smtClean="0"/>
              <a:t>Global Environment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2000" dirty="0" smtClean="0"/>
              <a:t>Heat and Earth, the </a:t>
            </a:r>
            <a:r>
              <a:rPr lang="en-US" sz="2000" dirty="0" smtClean="0"/>
              <a:t>couple</a:t>
            </a:r>
            <a:endParaRPr lang="en-US" sz="2000" dirty="0" smtClean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838200" y="1644650"/>
          <a:ext cx="8305800" cy="4044950"/>
        </p:xfrm>
        <a:graphic>
          <a:graphicData uri="http://schemas.openxmlformats.org/presentationml/2006/ole">
            <p:oleObj spid="_x0000_s4098" name="AutoCAD Drawing" r:id="rId3" imgW="9115560" imgH="4438800" progId="AutoCAD.Drawing.1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2819400"/>
            <a:ext cx="5791200" cy="3276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00"/>
                </a:solidFill>
              </a:rPr>
              <a:t> in sky is air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00"/>
                </a:solidFill>
              </a:rPr>
              <a:t> in air is energy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00"/>
                </a:solidFill>
              </a:rPr>
              <a:t> in energy is water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00"/>
                </a:solidFill>
              </a:rPr>
              <a:t> in water floats land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00"/>
                </a:solidFill>
              </a:rPr>
              <a:t> on land the world tree rises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Water as </a:t>
            </a:r>
            <a:r>
              <a:rPr lang="en-US" dirty="0" smtClean="0">
                <a:solidFill>
                  <a:srgbClr val="FFFF00"/>
                </a:solidFill>
              </a:rPr>
              <a:t>Environment  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048000"/>
            <a:ext cx="7772400" cy="32766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FF00"/>
                </a:solidFill>
              </a:rPr>
              <a:t>Two are the life forms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 Plants and Animals</a:t>
            </a:r>
            <a:endParaRPr lang="en-US" sz="2200" b="1" dirty="0" smtClean="0">
              <a:solidFill>
                <a:srgbClr val="FFFF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00"/>
                </a:solidFill>
              </a:rPr>
              <a:t> earth feeds on rain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00"/>
                </a:solidFill>
              </a:rPr>
              <a:t> Plants live on earth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00"/>
                </a:solidFill>
              </a:rPr>
              <a:t> (plants feed on water, air </a:t>
            </a:r>
            <a:r>
              <a:rPr lang="en-US" sz="2200" b="1" dirty="0" smtClean="0"/>
              <a:t>and energy)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00"/>
                </a:solidFill>
              </a:rPr>
              <a:t> animals feed on plants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Water as Life Resource</a:t>
            </a: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b="1" dirty="0" smtClean="0"/>
              <a:t>Sustainable Water Management: Universal dos and do </a:t>
            </a:r>
            <a:r>
              <a:rPr lang="en-US" sz="3200" b="1" dirty="0" err="1" smtClean="0"/>
              <a:t>nots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Rain water  </a:t>
            </a:r>
          </a:p>
          <a:p>
            <a:pPr lvl="1"/>
            <a:r>
              <a:rPr lang="en-US" dirty="0" smtClean="0"/>
              <a:t>right of earth over animals</a:t>
            </a:r>
          </a:p>
          <a:p>
            <a:pPr lvl="1"/>
            <a:r>
              <a:rPr lang="en-US" dirty="0" smtClean="0"/>
              <a:t>Right of plants over animals</a:t>
            </a:r>
          </a:p>
          <a:p>
            <a:pPr lvl="1"/>
            <a:r>
              <a:rPr lang="en-US" dirty="0" smtClean="0"/>
              <a:t>We should hot harvest rain from the midair </a:t>
            </a:r>
          </a:p>
          <a:p>
            <a:pPr lvl="1"/>
            <a:r>
              <a:rPr lang="en-US" dirty="0" smtClean="0"/>
              <a:t>We should only draw water from earth, just as the plants do</a:t>
            </a:r>
          </a:p>
          <a:p>
            <a:pPr lvl="1"/>
            <a:r>
              <a:rPr lang="en-US" dirty="0" smtClean="0"/>
              <a:t>Water is stored in nature by life and by earth itself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Water cycle and consequences of disturbing it</a:t>
            </a:r>
          </a:p>
          <a:p>
            <a:pPr lvl="1"/>
            <a:r>
              <a:rPr lang="en-US" dirty="0" smtClean="0"/>
              <a:t>Poking into universal ecological cycles will invite disaster</a:t>
            </a:r>
          </a:p>
          <a:p>
            <a:pPr lvl="1"/>
            <a:r>
              <a:rPr lang="en-US" dirty="0" smtClean="0"/>
              <a:t>Storing “water, air, land, sun and sky” outside of natural provisions is not feasible for humankind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3200" b="1" dirty="0" smtClean="0"/>
              <a:t>Reframing an approach</a:t>
            </a:r>
            <a:r>
              <a:rPr lang="en-US" sz="3800" dirty="0" smtClean="0"/>
              <a:t> </a:t>
            </a:r>
            <a:endParaRPr lang="en-US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Key Issues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CO2 emission, heat emission, energy intensive lifestyle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Technological obsolescence and waste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Heat holding and water excluding property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Key Approaches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Interaction between Land, Air, Heat, Water plus Plant and Animal Life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Reduction of Co2 and Heat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Water inclusive architecture and technology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Making land COOL, MOIST and GREEN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Increasing disposability/Reducing Obsolescence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05800" cy="1143000"/>
          </a:xfrm>
        </p:spPr>
        <p:txBody>
          <a:bodyPr/>
          <a:lstStyle/>
          <a:p>
            <a:pPr algn="r" eaLnBrk="1" hangingPunct="1"/>
            <a:r>
              <a:rPr lang="en-US" sz="3200" b="1" dirty="0" smtClean="0"/>
              <a:t>Tree on Earth - Making Grey Green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7543800" cy="480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West</a:t>
            </a:r>
          </a:p>
          <a:p>
            <a:pPr lvl="1" eaLnBrk="1" hangingPunct="1"/>
            <a:r>
              <a:rPr lang="en-US" sz="2400" dirty="0" smtClean="0"/>
              <a:t>Ebenezer Howard’s Garden City</a:t>
            </a:r>
          </a:p>
          <a:p>
            <a:pPr lvl="1" eaLnBrk="1" hangingPunct="1"/>
            <a:r>
              <a:rPr lang="en-US" sz="2400" dirty="0" smtClean="0"/>
              <a:t>Le </a:t>
            </a:r>
            <a:r>
              <a:rPr lang="en-US" sz="2400" dirty="0" err="1" smtClean="0"/>
              <a:t>Corbusier’s</a:t>
            </a:r>
            <a:r>
              <a:rPr lang="en-US" sz="2400" dirty="0" smtClean="0"/>
              <a:t> </a:t>
            </a:r>
            <a:r>
              <a:rPr lang="en-US" sz="2400" b="1" i="1" dirty="0" smtClean="0"/>
              <a:t>Les 5 points </a:t>
            </a:r>
            <a:r>
              <a:rPr lang="en-US" sz="2400" b="1" i="1" dirty="0" err="1" smtClean="0"/>
              <a:t>d’une</a:t>
            </a:r>
            <a:r>
              <a:rPr lang="en-US" sz="2400" b="1" i="1" dirty="0" smtClean="0"/>
              <a:t> architecture nouvelle, 1926</a:t>
            </a:r>
          </a:p>
          <a:p>
            <a:pPr lvl="1" eaLnBrk="1" hangingPunct="1"/>
            <a:r>
              <a:rPr lang="en-US" sz="2400" dirty="0" smtClean="0"/>
              <a:t>Green Architecture</a:t>
            </a:r>
          </a:p>
          <a:p>
            <a:pPr eaLnBrk="1" hangingPunct="1"/>
            <a:r>
              <a:rPr lang="en-US" sz="2800" dirty="0" smtClean="0"/>
              <a:t>Kathmandu</a:t>
            </a:r>
          </a:p>
          <a:p>
            <a:pPr lvl="1" eaLnBrk="1" hangingPunct="1"/>
            <a:r>
              <a:rPr lang="en-US" sz="2400" dirty="0" smtClean="0"/>
              <a:t>Paved squares, no central public green but </a:t>
            </a:r>
            <a:r>
              <a:rPr lang="en-US" sz="2400" dirty="0" err="1" smtClean="0"/>
              <a:t>Keba</a:t>
            </a:r>
            <a:endParaRPr lang="en-US" sz="2400" dirty="0" smtClean="0"/>
          </a:p>
          <a:p>
            <a:pPr lvl="1" eaLnBrk="1" hangingPunct="1"/>
            <a:r>
              <a:rPr lang="en-US" sz="2400" dirty="0" err="1" smtClean="0"/>
              <a:t>Khyo</a:t>
            </a:r>
            <a:r>
              <a:rPr lang="en-US" sz="2400" dirty="0" smtClean="0"/>
              <a:t>, green lots on the periphery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Lhasa-Kathmandu flight 12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3999" t="5478" r="7668" b="13040"/>
          <a:stretch>
            <a:fillRect/>
          </a:stretch>
        </p:blipFill>
        <p:spPr>
          <a:xfrm>
            <a:off x="4294908" y="533400"/>
            <a:ext cx="4297680" cy="45023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5672138"/>
            <a:ext cx="7391400" cy="6524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Plants display an amazingly sophisticated  synthesis  of  the  universal ecology  of the five elements and environmental entities: </a:t>
            </a:r>
            <a:r>
              <a:rPr lang="en-US" b="1" dirty="0" smtClean="0"/>
              <a:t>SPACE  AIR  ENERGY  WATER &amp; EARTH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71600" y="533400"/>
            <a:ext cx="2971800" cy="472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GREEN IS THE COLOUR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LEAVES OF TREES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+mj-lt"/>
                <a:ea typeface="+mj-ea"/>
                <a:cs typeface="+mj-cs"/>
              </a:rPr>
              <a:t>CHROLOPHYLL MAKES LEAVES GREEN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+mj-lt"/>
                <a:ea typeface="+mj-ea"/>
                <a:cs typeface="+mj-cs"/>
              </a:rPr>
              <a:t>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+mj-lt"/>
                <a:ea typeface="+mj-ea"/>
                <a:cs typeface="+mj-cs"/>
              </a:rPr>
              <a:t>CHROLOPHYLL SYNTHESIZES LIGHT INTO ORGANIC ENERGY(C+)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+mj-lt"/>
                <a:ea typeface="+mj-ea"/>
                <a:cs typeface="+mj-cs"/>
              </a:rPr>
              <a:t>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+mj-lt"/>
                <a:ea typeface="+mj-ea"/>
                <a:cs typeface="+mj-cs"/>
              </a:rPr>
              <a:t>PHOTOSYNTHESIS NEEDS WATER AND CO2 IN AIR and MAKES O2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3200" b="1" dirty="0" smtClean="0"/>
              <a:t>Earth on Water-Making dry Moist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Modern City</a:t>
            </a:r>
          </a:p>
          <a:p>
            <a:pPr lvl="1" eaLnBrk="1" hangingPunct="1"/>
            <a:r>
              <a:rPr lang="en-US" sz="2400" dirty="0" smtClean="0"/>
              <a:t>Urban system takes no action to put moisture into the ground </a:t>
            </a:r>
          </a:p>
          <a:p>
            <a:pPr lvl="1" eaLnBrk="1" hangingPunct="1"/>
            <a:r>
              <a:rPr lang="en-US" sz="2400" dirty="0" smtClean="0"/>
              <a:t>Water proof piping for supply and drainage</a:t>
            </a:r>
          </a:p>
          <a:p>
            <a:pPr lvl="1" eaLnBrk="1" hangingPunct="1"/>
            <a:r>
              <a:rPr lang="en-US" sz="2400" dirty="0" smtClean="0"/>
              <a:t>Wetness and dampness – a public health hazard!</a:t>
            </a:r>
            <a:endParaRPr lang="en-US" sz="2400" b="1" i="1" dirty="0" smtClean="0"/>
          </a:p>
          <a:p>
            <a:pPr lvl="1" eaLnBrk="1" hangingPunct="1"/>
            <a:r>
              <a:rPr lang="en-US" sz="2400" dirty="0" smtClean="0"/>
              <a:t>Surface drains and sealed pavements</a:t>
            </a:r>
          </a:p>
          <a:p>
            <a:pPr eaLnBrk="1" hangingPunct="1"/>
            <a:r>
              <a:rPr lang="en-US" sz="2800" dirty="0" smtClean="0"/>
              <a:t>Recently-</a:t>
            </a:r>
          </a:p>
          <a:p>
            <a:pPr lvl="1" eaLnBrk="1" hangingPunct="1"/>
            <a:r>
              <a:rPr lang="en-US" sz="2400" dirty="0" smtClean="0"/>
              <a:t>Rain water harvesting? </a:t>
            </a:r>
          </a:p>
          <a:p>
            <a:pPr lvl="2" eaLnBrk="1" hangingPunct="1"/>
            <a:r>
              <a:rPr lang="en-US" sz="2000" dirty="0" smtClean="0"/>
              <a:t>Let Earth and Tree “harvest” the Rain first</a:t>
            </a:r>
          </a:p>
          <a:p>
            <a:pPr lvl="1" eaLnBrk="1" hangingPunct="1"/>
            <a:r>
              <a:rPr lang="en-US" sz="2400" dirty="0" smtClean="0"/>
              <a:t>Recharging wells, holding storage</a:t>
            </a:r>
          </a:p>
          <a:p>
            <a:pPr lvl="1" eaLnBrk="1" hangingPunct="1"/>
            <a:r>
              <a:rPr lang="en-US" sz="2400" dirty="0" smtClean="0"/>
              <a:t>Porous asphalt for paving has been developed!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3200" b="1" dirty="0" smtClean="0"/>
              <a:t>Earth on Water-Kathmandu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7543800" cy="480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Water accepting technology</a:t>
            </a:r>
          </a:p>
          <a:p>
            <a:pPr lvl="1" eaLnBrk="1" hangingPunct="1"/>
            <a:r>
              <a:rPr lang="en-US" sz="2400" dirty="0" smtClean="0"/>
              <a:t>Open jointed Brick or Stone slab paving </a:t>
            </a:r>
          </a:p>
          <a:p>
            <a:pPr lvl="1" eaLnBrk="1" hangingPunct="1"/>
            <a:r>
              <a:rPr lang="en-US" sz="2400" dirty="0" smtClean="0"/>
              <a:t>Surface drains harvesting neighborhood waste water</a:t>
            </a:r>
          </a:p>
          <a:p>
            <a:pPr lvl="1" eaLnBrk="1" hangingPunct="1"/>
            <a:r>
              <a:rPr lang="en-US" sz="2400" dirty="0" smtClean="0"/>
              <a:t>Use of Porous seams – </a:t>
            </a:r>
            <a:r>
              <a:rPr lang="en-US" sz="2400" i="1" dirty="0" err="1" smtClean="0"/>
              <a:t>Bahrabarse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Inar</a:t>
            </a:r>
            <a:endParaRPr lang="en-US" sz="2400" i="1" dirty="0" smtClean="0"/>
          </a:p>
          <a:p>
            <a:pPr lvl="1" eaLnBrk="1" hangingPunct="1"/>
            <a:r>
              <a:rPr lang="en-US" sz="2400" dirty="0" err="1" smtClean="0"/>
              <a:t>Jhingati</a:t>
            </a:r>
            <a:r>
              <a:rPr lang="en-US" sz="2400" dirty="0" smtClean="0"/>
              <a:t> roof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sz="2800" dirty="0" smtClean="0"/>
              <a:t>Town inclusive towards Moisture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ourtWithWell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181100"/>
            <a:ext cx="6858000" cy="5143500"/>
          </a:xfr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24000" y="3048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Earth on Water-Harvesting Rain!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SCF045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181100"/>
            <a:ext cx="6858000" cy="5143500"/>
          </a:xfr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24000" y="3048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Earth on Water-Porous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Pavings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oo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2057400"/>
            <a:ext cx="6858000" cy="4295042"/>
          </a:xfr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24000" y="3048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Earth on Water-Recharging Ponds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543800" cy="1143000"/>
          </a:xfrm>
        </p:spPr>
        <p:txBody>
          <a:bodyPr/>
          <a:lstStyle/>
          <a:p>
            <a:pPr algn="r" eaLnBrk="1" hangingPunct="1"/>
            <a:r>
              <a:rPr lang="en-US" sz="3200" b="1" dirty="0" smtClean="0"/>
              <a:t>Cooling the Earth, using excess heat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600200"/>
            <a:ext cx="7696200" cy="4800600"/>
          </a:xfrm>
        </p:spPr>
        <p:txBody>
          <a:bodyPr/>
          <a:lstStyle/>
          <a:p>
            <a:pPr lvl="1" eaLnBrk="1" hangingPunct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/>
              <a:t>Towns working towards using heat</a:t>
            </a:r>
          </a:p>
          <a:p>
            <a:pPr lvl="1" eaLnBrk="1" hangingPunct="1"/>
            <a:r>
              <a:rPr lang="en-US" dirty="0" err="1" smtClean="0"/>
              <a:t>Jhingati</a:t>
            </a:r>
            <a:r>
              <a:rPr lang="en-US" dirty="0" smtClean="0"/>
              <a:t> tiles (earthenware not glazed/stoneware) </a:t>
            </a:r>
          </a:p>
          <a:p>
            <a:pPr lvl="1" eaLnBrk="1" hangingPunct="1"/>
            <a:r>
              <a:rPr lang="en-US" dirty="0" err="1" smtClean="0"/>
              <a:t>Saaga</a:t>
            </a:r>
            <a:r>
              <a:rPr lang="en-US" dirty="0" smtClean="0"/>
              <a:t> and composting</a:t>
            </a:r>
          </a:p>
          <a:p>
            <a:pPr lvl="1" eaLnBrk="1" hangingPunct="1"/>
            <a:r>
              <a:rPr lang="en-US" dirty="0" smtClean="0"/>
              <a:t>Waste chain linked to Food chain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>
          <a:xfrm>
            <a:off x="7010400" y="304800"/>
            <a:ext cx="1752600" cy="62484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Recycling Through Use </a:t>
            </a:r>
            <a:br>
              <a:rPr lang="en-US" sz="2400" b="1" dirty="0" smtClean="0"/>
            </a:br>
            <a:r>
              <a:rPr lang="en-US" sz="2400" b="1" dirty="0" smtClean="0"/>
              <a:t>of </a:t>
            </a:r>
            <a:br>
              <a:rPr lang="en-US" sz="2400" b="1" dirty="0" smtClean="0"/>
            </a:br>
            <a:r>
              <a:rPr lang="en-US" sz="2400" b="1" dirty="0" smtClean="0"/>
              <a:t>Extra Urban Heat</a:t>
            </a:r>
            <a:br>
              <a:rPr lang="en-US" sz="24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*</a:t>
            </a:r>
            <a:br>
              <a:rPr lang="en-US" sz="2800" dirty="0" smtClean="0"/>
            </a:br>
            <a:r>
              <a:rPr lang="en-US" sz="2400" b="1" dirty="0" smtClean="0"/>
              <a:t>Compost and </a:t>
            </a:r>
            <a:br>
              <a:rPr lang="en-US" sz="2400" b="1" dirty="0" smtClean="0"/>
            </a:br>
            <a:r>
              <a:rPr lang="en-US" sz="2400" b="1" dirty="0" err="1" smtClean="0"/>
              <a:t>Sagah</a:t>
            </a:r>
            <a:endParaRPr lang="en-US" sz="2400" b="1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1066800" y="917575"/>
          <a:ext cx="5334000" cy="52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10" name="Rectangle 13"/>
          <p:cNvSpPr>
            <a:spLocks noChangeArrowheads="1"/>
          </p:cNvSpPr>
          <p:nvPr/>
        </p:nvSpPr>
        <p:spPr bwMode="auto">
          <a:xfrm>
            <a:off x="838200" y="762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latin typeface="Kanchan" pitchFamily="2" charset="0"/>
              </a:rPr>
              <a:t>v]</a:t>
            </a:r>
            <a:r>
              <a:rPr lang="en-US" sz="4400" b="1" dirty="0" err="1">
                <a:latin typeface="Kanchan" pitchFamily="2" charset="0"/>
              </a:rPr>
              <a:t>tsf</a:t>
            </a:r>
            <a:r>
              <a:rPr lang="en-US" sz="4400" b="1" dirty="0">
                <a:latin typeface="Kanchan" pitchFamily="2" charset="0"/>
              </a:rPr>
              <a:t>]  k]6df  k]6sf]  v]</a:t>
            </a:r>
            <a:r>
              <a:rPr lang="en-US" sz="4400" b="1" dirty="0" err="1">
                <a:latin typeface="Kanchan" pitchFamily="2" charset="0"/>
              </a:rPr>
              <a:t>tdf</a:t>
            </a:r>
            <a:endParaRPr lang="en-US" sz="4400" b="1" dirty="0">
              <a:latin typeface="Kanch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3200" b="1" dirty="0" smtClean="0"/>
              <a:t>Using Perishable materials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00200"/>
            <a:ext cx="7620000" cy="4800600"/>
          </a:xfrm>
        </p:spPr>
        <p:txBody>
          <a:bodyPr/>
          <a:lstStyle/>
          <a:p>
            <a:pPr eaLnBrk="1" hangingPunct="1"/>
            <a:r>
              <a:rPr lang="en-US" sz="2800" smtClean="0"/>
              <a:t>Degradability of materials</a:t>
            </a:r>
          </a:p>
          <a:p>
            <a:pPr lvl="1" eaLnBrk="1" hangingPunct="1"/>
            <a:r>
              <a:rPr lang="en-US" sz="2400" smtClean="0"/>
              <a:t>Action of heat, air, solid matter (abrasion)</a:t>
            </a:r>
          </a:p>
          <a:p>
            <a:pPr lvl="1" eaLnBrk="1" hangingPunct="1"/>
            <a:r>
              <a:rPr lang="en-US" sz="2400" smtClean="0"/>
              <a:t>Action of water </a:t>
            </a:r>
          </a:p>
          <a:p>
            <a:pPr eaLnBrk="1" hangingPunct="1"/>
            <a:r>
              <a:rPr lang="en-US" sz="2800" smtClean="0"/>
              <a:t>Nepali Traditional architecture</a:t>
            </a:r>
          </a:p>
          <a:p>
            <a:pPr lvl="1" eaLnBrk="1" hangingPunct="1"/>
            <a:r>
              <a:rPr lang="en-US" sz="2400" smtClean="0"/>
              <a:t>Based on wood, brick</a:t>
            </a:r>
          </a:p>
          <a:p>
            <a:pPr lvl="1" eaLnBrk="1" hangingPunct="1"/>
            <a:r>
              <a:rPr lang="en-US" sz="2400" smtClean="0"/>
              <a:t>Wet Monsoons and tradition of conservation by replacement</a:t>
            </a:r>
          </a:p>
          <a:p>
            <a:pPr lvl="1" eaLnBrk="1" hangingPunct="1"/>
            <a:r>
              <a:rPr lang="en-US" sz="2400" smtClean="0"/>
              <a:t>Generally water inclusive material and technology</a:t>
            </a:r>
          </a:p>
          <a:p>
            <a:pPr lvl="1" eaLnBrk="1" hangingPunct="1"/>
            <a:r>
              <a:rPr lang="en-US" sz="2400" smtClean="0"/>
              <a:t>Dachiapa Glazing material (red moss)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entral Door Putback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295400"/>
            <a:ext cx="6400800" cy="4800600"/>
          </a:xfr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47800" y="3048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 Perishable materials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3200" b="1" dirty="0" smtClean="0"/>
              <a:t>Living together with Animals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600200"/>
            <a:ext cx="7696200" cy="480060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Hiti</a:t>
            </a:r>
            <a:r>
              <a:rPr lang="en-US" sz="2800" dirty="0" smtClean="0"/>
              <a:t> – the pit conduit</a:t>
            </a:r>
          </a:p>
          <a:p>
            <a:pPr lvl="1" eaLnBrk="1" hangingPunct="1"/>
            <a:r>
              <a:rPr lang="en-US" sz="2400" dirty="0" smtClean="0"/>
              <a:t>Supply side</a:t>
            </a:r>
          </a:p>
          <a:p>
            <a:pPr lvl="1" eaLnBrk="1" hangingPunct="1"/>
            <a:r>
              <a:rPr lang="en-US" sz="2400" dirty="0" smtClean="0"/>
              <a:t>Filters Regulators and Deep pit </a:t>
            </a:r>
          </a:p>
          <a:p>
            <a:pPr lvl="1" eaLnBrk="1" hangingPunct="1"/>
            <a:r>
              <a:rPr lang="en-US" sz="2400" dirty="0" smtClean="0"/>
              <a:t>Drainage side </a:t>
            </a:r>
          </a:p>
          <a:p>
            <a:pPr eaLnBrk="1" hangingPunct="1"/>
            <a:r>
              <a:rPr lang="en-US" sz="2800" dirty="0" smtClean="0"/>
              <a:t>Maintenance free architecture</a:t>
            </a:r>
          </a:p>
          <a:p>
            <a:pPr lvl="1" eaLnBrk="1" hangingPunct="1"/>
            <a:r>
              <a:rPr lang="en-US" sz="2400" dirty="0" smtClean="0"/>
              <a:t>Fish, frog and snakes at work</a:t>
            </a:r>
          </a:p>
          <a:p>
            <a:pPr lvl="1" eaLnBrk="1" hangingPunct="1"/>
            <a:r>
              <a:rPr lang="en-US" sz="2400" dirty="0" smtClean="0"/>
              <a:t>Plankton feeding the fish, frog feeding on fish, snake feeding on frogs!</a:t>
            </a:r>
          </a:p>
          <a:p>
            <a:pPr lvl="1" eaLnBrk="1" hangingPunct="1"/>
            <a:r>
              <a:rPr lang="en-US" sz="2400" dirty="0" err="1" smtClean="0"/>
              <a:t>Ecozoic</a:t>
            </a:r>
            <a:r>
              <a:rPr lang="en-US" sz="2400" dirty="0" smtClean="0"/>
              <a:t> technology of flushing deep closed </a:t>
            </a:r>
            <a:r>
              <a:rPr lang="en-US" sz="2400" dirty="0" err="1" smtClean="0"/>
              <a:t>darins</a:t>
            </a:r>
            <a:r>
              <a:rPr lang="en-US" sz="2400" dirty="0" smtClean="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8153400" cy="2087562"/>
          </a:xfrm>
        </p:spPr>
        <p:txBody>
          <a:bodyPr/>
          <a:lstStyle/>
          <a:p>
            <a:pPr algn="l" eaLnBrk="1" hangingPunct="1"/>
            <a:r>
              <a:rPr lang="en-US" sz="2400" dirty="0" smtClean="0"/>
              <a:t>Nature’s way</a:t>
            </a:r>
            <a:br>
              <a:rPr lang="en-US" sz="2400" dirty="0" smtClean="0"/>
            </a:br>
            <a:r>
              <a:rPr lang="en-US" sz="2400" dirty="0" smtClean="0"/>
              <a:t>with CO2 in </a:t>
            </a:r>
            <a:br>
              <a:rPr lang="en-US" sz="2400" dirty="0" smtClean="0"/>
            </a:br>
            <a:r>
              <a:rPr lang="en-US" sz="2400" dirty="0" smtClean="0"/>
              <a:t>atmosphere</a:t>
            </a:r>
            <a:br>
              <a:rPr lang="en-US" sz="2400" dirty="0" smtClean="0"/>
            </a:br>
            <a:r>
              <a:rPr lang="en-US" sz="2400" dirty="0" smtClean="0"/>
              <a:t>and solar </a:t>
            </a:r>
            <a:br>
              <a:rPr lang="en-US" sz="2400" dirty="0" smtClean="0"/>
            </a:br>
            <a:r>
              <a:rPr lang="en-US" sz="2400" dirty="0" smtClean="0"/>
              <a:t>energy (HEAT)</a:t>
            </a:r>
          </a:p>
        </p:txBody>
      </p:sp>
      <p:pic>
        <p:nvPicPr>
          <p:cNvPr id="45059" name="Picture 4" descr="j029889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7563" y="3073400"/>
            <a:ext cx="1806575" cy="1579563"/>
          </a:xfrm>
          <a:solidFill>
            <a:schemeClr val="folHlink"/>
          </a:solidFill>
        </p:spPr>
      </p:pic>
      <p:sp>
        <p:nvSpPr>
          <p:cNvPr id="4506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84750" y="1600200"/>
            <a:ext cx="370205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aseline="-25000" smtClean="0"/>
          </a:p>
        </p:txBody>
      </p:sp>
      <p:pic>
        <p:nvPicPr>
          <p:cNvPr id="45062" name="Picture 5" descr="j02308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14600"/>
            <a:ext cx="3419475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AutoShape 6"/>
          <p:cNvSpPr>
            <a:spLocks noChangeArrowheads="1"/>
          </p:cNvSpPr>
          <p:nvPr/>
        </p:nvSpPr>
        <p:spPr bwMode="auto">
          <a:xfrm>
            <a:off x="4038600" y="4648200"/>
            <a:ext cx="2590800" cy="609600"/>
          </a:xfrm>
          <a:prstGeom prst="rightArrow">
            <a:avLst>
              <a:gd name="adj1" fmla="val 50000"/>
              <a:gd name="adj2" fmla="val 10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AutoShape 7"/>
          <p:cNvSpPr>
            <a:spLocks noChangeArrowheads="1"/>
          </p:cNvSpPr>
          <p:nvPr/>
        </p:nvSpPr>
        <p:spPr bwMode="auto">
          <a:xfrm rot="8404776">
            <a:off x="2057400" y="2667000"/>
            <a:ext cx="2590800" cy="609600"/>
          </a:xfrm>
          <a:prstGeom prst="right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AutoShape 8"/>
          <p:cNvSpPr>
            <a:spLocks noChangeArrowheads="1"/>
          </p:cNvSpPr>
          <p:nvPr/>
        </p:nvSpPr>
        <p:spPr bwMode="auto">
          <a:xfrm rot="3184214">
            <a:off x="5486400" y="2895600"/>
            <a:ext cx="2590800" cy="609600"/>
          </a:xfrm>
          <a:prstGeom prst="right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AutoShape 9"/>
          <p:cNvSpPr>
            <a:spLocks noChangeArrowheads="1"/>
          </p:cNvSpPr>
          <p:nvPr/>
        </p:nvSpPr>
        <p:spPr bwMode="auto">
          <a:xfrm rot="-7615786">
            <a:off x="5486400" y="1600200"/>
            <a:ext cx="2590800" cy="609600"/>
          </a:xfrm>
          <a:prstGeom prst="right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Oval 10"/>
          <p:cNvSpPr>
            <a:spLocks noChangeArrowheads="1"/>
          </p:cNvSpPr>
          <p:nvPr/>
        </p:nvSpPr>
        <p:spPr bwMode="auto">
          <a:xfrm>
            <a:off x="5334000" y="5334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Text Box 11"/>
          <p:cNvSpPr txBox="1">
            <a:spLocks noChangeArrowheads="1"/>
          </p:cNvSpPr>
          <p:nvPr/>
        </p:nvSpPr>
        <p:spPr bwMode="auto">
          <a:xfrm>
            <a:off x="4572000" y="17668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45069" name="Text Box 12"/>
          <p:cNvSpPr txBox="1">
            <a:spLocks noChangeArrowheads="1"/>
          </p:cNvSpPr>
          <p:nvPr/>
        </p:nvSpPr>
        <p:spPr bwMode="auto">
          <a:xfrm>
            <a:off x="5562600" y="17668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</a:t>
            </a:r>
            <a:r>
              <a:rPr lang="en-US" baseline="-25000"/>
              <a:t>2</a:t>
            </a:r>
          </a:p>
        </p:txBody>
      </p:sp>
      <p:sp>
        <p:nvSpPr>
          <p:cNvPr id="45070" name="Text Box 13"/>
          <p:cNvSpPr txBox="1">
            <a:spLocks noChangeArrowheads="1"/>
          </p:cNvSpPr>
          <p:nvPr/>
        </p:nvSpPr>
        <p:spPr bwMode="auto">
          <a:xfrm>
            <a:off x="5334000" y="6858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45071" name="Oval 14"/>
          <p:cNvSpPr>
            <a:spLocks noChangeArrowheads="1"/>
          </p:cNvSpPr>
          <p:nvPr/>
        </p:nvSpPr>
        <p:spPr bwMode="auto">
          <a:xfrm>
            <a:off x="4419600" y="16002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Oval 15"/>
          <p:cNvSpPr>
            <a:spLocks noChangeArrowheads="1"/>
          </p:cNvSpPr>
          <p:nvPr/>
        </p:nvSpPr>
        <p:spPr bwMode="auto">
          <a:xfrm>
            <a:off x="5486400" y="16002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Oval 16"/>
          <p:cNvSpPr>
            <a:spLocks noChangeArrowheads="1"/>
          </p:cNvSpPr>
          <p:nvPr/>
        </p:nvSpPr>
        <p:spPr bwMode="auto">
          <a:xfrm>
            <a:off x="4800600" y="1143000"/>
            <a:ext cx="914400" cy="609600"/>
          </a:xfrm>
          <a:prstGeom prst="ellipse">
            <a:avLst/>
          </a:prstGeom>
          <a:solidFill>
            <a:schemeClr val="folHlink"/>
          </a:solidFill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Oval 17"/>
          <p:cNvSpPr>
            <a:spLocks noChangeArrowheads="1"/>
          </p:cNvSpPr>
          <p:nvPr/>
        </p:nvSpPr>
        <p:spPr bwMode="auto">
          <a:xfrm>
            <a:off x="5105400" y="1295400"/>
            <a:ext cx="228600" cy="228600"/>
          </a:xfrm>
          <a:prstGeom prst="ellipse">
            <a:avLst/>
          </a:prstGeom>
          <a:solidFill>
            <a:srgbClr val="0D03D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Line 18"/>
          <p:cNvSpPr>
            <a:spLocks noChangeShapeType="1"/>
          </p:cNvSpPr>
          <p:nvPr/>
        </p:nvSpPr>
        <p:spPr bwMode="auto">
          <a:xfrm flipH="1" flipV="1">
            <a:off x="3962400" y="533400"/>
            <a:ext cx="914400" cy="6858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6" name="Oval 19"/>
          <p:cNvSpPr>
            <a:spLocks noChangeArrowheads="1"/>
          </p:cNvSpPr>
          <p:nvPr/>
        </p:nvSpPr>
        <p:spPr bwMode="auto">
          <a:xfrm>
            <a:off x="3810000" y="304800"/>
            <a:ext cx="7620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Line 20"/>
          <p:cNvSpPr>
            <a:spLocks noChangeShapeType="1"/>
          </p:cNvSpPr>
          <p:nvPr/>
        </p:nvSpPr>
        <p:spPr bwMode="auto">
          <a:xfrm flipH="1" flipV="1">
            <a:off x="4800600" y="838200"/>
            <a:ext cx="76200" cy="3810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8" name="Line 21"/>
          <p:cNvSpPr>
            <a:spLocks noChangeShapeType="1"/>
          </p:cNvSpPr>
          <p:nvPr/>
        </p:nvSpPr>
        <p:spPr bwMode="auto">
          <a:xfrm flipH="1">
            <a:off x="4495800" y="1219200"/>
            <a:ext cx="3810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3200" b="1" dirty="0" smtClean="0"/>
              <a:t>The Pit Conduit: </a:t>
            </a:r>
            <a:r>
              <a:rPr lang="en-US" sz="3200" b="1" i="1" dirty="0" err="1" smtClean="0"/>
              <a:t>Hiti</a:t>
            </a:r>
            <a:endParaRPr lang="en-US" sz="3200" b="1" i="1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00200"/>
            <a:ext cx="370205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68612" name="Picture 4" descr="DSCF007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445562"/>
            <a:ext cx="6400800" cy="4802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b="1" dirty="0" smtClean="0"/>
              <a:t>Conceptual Agenda: Green and Brown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0" y="1600200"/>
          <a:ext cx="71628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358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Green Agenda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Brown Agenda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systems to</a:t>
                      </a:r>
                      <a:r>
                        <a:rPr lang="en-US" baseline="0" dirty="0" smtClean="0"/>
                        <a:t> be u</a:t>
                      </a:r>
                      <a:r>
                        <a:rPr lang="en-US" dirty="0" smtClean="0"/>
                        <a:t>sed as urban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 systems to make cities healthy and livable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Ecosystems that provide green open space for biodiversity and recreation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Waste systems to recycle and remove (solid, liquid and air)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wastes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 system used to tap natural flow for water supply and waste disposal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 systems to provide power, heating, cooling</a:t>
                      </a:r>
                      <a:r>
                        <a:rPr lang="en-US" baseline="0" dirty="0" smtClean="0"/>
                        <a:t> and lighting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Climate and air systems that provide for healthy life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 systems to enable mobility and</a:t>
                      </a:r>
                      <a:r>
                        <a:rPr lang="en-US" baseline="0" dirty="0" smtClean="0"/>
                        <a:t> fuel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Agricultural and forestry systems</a:t>
                      </a:r>
                      <a:r>
                        <a:rPr lang="en-US" baseline="0" dirty="0" smtClean="0"/>
                        <a:t> for food and </a:t>
                      </a:r>
                      <a:r>
                        <a:rPr lang="en-US" baseline="0" dirty="0" err="1" smtClean="0"/>
                        <a:t>fibre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 and material systems that provide physical basis of life in cities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676400" y="55626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Adapted from UN HABITAT Literature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676400" y="3276600"/>
            <a:ext cx="1752600" cy="269875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How much a part should Trees make of the urban space?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And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Why?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727450" y="838200"/>
            <a:ext cx="5111750" cy="5334000"/>
          </a:xfrm>
        </p:spPr>
        <p:txBody>
          <a:bodyPr/>
          <a:lstStyle/>
          <a:p>
            <a:r>
              <a:rPr lang="en-US" sz="2000" smtClean="0">
                <a:solidFill>
                  <a:srgbClr val="FF0000"/>
                </a:solidFill>
                <a:hlinkClick r:id="rId2"/>
              </a:rPr>
              <a:t>In one day a human being breathes oxygen equivalent to three cylinders.</a:t>
            </a:r>
            <a:br>
              <a:rPr lang="en-US" sz="2000" smtClean="0">
                <a:solidFill>
                  <a:srgbClr val="FF0000"/>
                </a:solidFill>
                <a:hlinkClick r:id="rId2"/>
              </a:rPr>
            </a:br>
            <a:endParaRPr lang="en-US" sz="2000" smtClean="0">
              <a:solidFill>
                <a:srgbClr val="FF0000"/>
              </a:solidFill>
              <a:hlinkClick r:id="rId2"/>
            </a:endParaRPr>
          </a:p>
          <a:p>
            <a:r>
              <a:rPr lang="en-US" sz="2000" smtClean="0">
                <a:solidFill>
                  <a:srgbClr val="FF0000"/>
                </a:solidFill>
                <a:hlinkClick r:id="rId2"/>
              </a:rPr>
              <a:t>Each oxygen cylinder on an average costs Rs 700, so in a day one uses Oxygen worth Rs 2100 and for a full year it is Rs 7,66,500.</a:t>
            </a:r>
            <a:br>
              <a:rPr lang="en-US" sz="2000" smtClean="0">
                <a:solidFill>
                  <a:srgbClr val="FF0000"/>
                </a:solidFill>
                <a:hlinkClick r:id="rId2"/>
              </a:rPr>
            </a:br>
            <a:endParaRPr lang="en-US" sz="2000" smtClean="0">
              <a:solidFill>
                <a:srgbClr val="FF0000"/>
              </a:solidFill>
              <a:hlinkClick r:id="rId2"/>
            </a:endParaRPr>
          </a:p>
          <a:p>
            <a:r>
              <a:rPr lang="en-US" sz="2000" smtClean="0">
                <a:solidFill>
                  <a:srgbClr val="FF0000"/>
                </a:solidFill>
                <a:hlinkClick r:id="rId2"/>
              </a:rPr>
              <a:t>If we consider an average life span of 65 years; the costs of oxygen we use become a staggering sum of Rs 500,00,000.</a:t>
            </a:r>
            <a:br>
              <a:rPr lang="en-US" sz="2000" smtClean="0">
                <a:solidFill>
                  <a:srgbClr val="FF0000"/>
                </a:solidFill>
                <a:hlinkClick r:id="rId2"/>
              </a:rPr>
            </a:br>
            <a:endParaRPr lang="en-US" sz="2000" smtClean="0">
              <a:solidFill>
                <a:srgbClr val="FF0000"/>
              </a:solidFill>
              <a:hlinkClick r:id="rId2"/>
            </a:endParaRPr>
          </a:p>
          <a:p>
            <a:r>
              <a:rPr lang="en-US" sz="2000" smtClean="0">
                <a:solidFill>
                  <a:srgbClr val="FF0000"/>
                </a:solidFill>
                <a:hlinkClick r:id="rId2"/>
              </a:rPr>
              <a:t>The TREE around make this oxygen free of cost for us.</a:t>
            </a:r>
            <a:r>
              <a:rPr lang="en-US" sz="2000" smtClean="0">
                <a:solidFill>
                  <a:srgbClr val="FF0000"/>
                </a:solidFill>
              </a:rPr>
              <a:t> </a:t>
            </a:r>
          </a:p>
          <a:p>
            <a:endParaRPr lang="en-US" sz="2000" smtClean="0"/>
          </a:p>
        </p:txBody>
      </p:sp>
      <p:sp>
        <p:nvSpPr>
          <p:cNvPr id="24580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Lhasa-Kathmandu flight 12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3999" t="5478" r="7668" b="13040"/>
          <a:stretch>
            <a:fillRect/>
          </a:stretch>
        </p:blipFill>
        <p:spPr>
          <a:xfrm>
            <a:off x="4389120" y="755468"/>
            <a:ext cx="4297680" cy="4502332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0" y="914400"/>
            <a:ext cx="2971800" cy="472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ROOTED AND FIXED ON EARTH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latin typeface="+mj-lt"/>
                <a:ea typeface="+mj-ea"/>
                <a:cs typeface="+mj-cs"/>
              </a:rPr>
              <a:t>IMMOBILIZED IT STANDS IN THE AIR AND DRAWS MOTION INTO ITS BRANCHES AND LEAVES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latin typeface="+mj-lt"/>
                <a:ea typeface="+mj-ea"/>
                <a:cs typeface="+mj-cs"/>
              </a:rPr>
              <a:t>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latin typeface="+mj-lt"/>
                <a:ea typeface="+mj-ea"/>
                <a:cs typeface="+mj-cs"/>
              </a:rPr>
              <a:t>IT DRAWS WATER FROM THE EARTH AND TRANSPIRES INTO AIR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latin typeface="+mj-lt"/>
                <a:ea typeface="+mj-ea"/>
                <a:cs typeface="+mj-cs"/>
              </a:rPr>
              <a:t>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latin typeface="+mj-lt"/>
                <a:ea typeface="+mj-ea"/>
                <a:cs typeface="+mj-cs"/>
              </a:rPr>
              <a:t>IT DRAWS LIGHT FROM THE AIR IN SPACE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latin typeface="+mj-lt"/>
                <a:ea typeface="+mj-ea"/>
                <a:cs typeface="+mj-cs"/>
              </a:rPr>
              <a:t>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latin typeface="+mj-lt"/>
                <a:ea typeface="+mj-ea"/>
                <a:cs typeface="+mj-cs"/>
              </a:rPr>
              <a:t>CHLOROPHYL NEEDS SUN AND WATER TO BE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0"/>
            <a:ext cx="7162800" cy="1143000"/>
          </a:xfrm>
        </p:spPr>
        <p:txBody>
          <a:bodyPr/>
          <a:lstStyle/>
          <a:p>
            <a:pPr algn="r"/>
            <a:r>
              <a:rPr lang="en-US" dirty="0" smtClean="0"/>
              <a:t>Conceptualizing Urban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7162800" cy="160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																											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b="1" dirty="0" smtClean="0"/>
              <a:t>Urban Sustainability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7162800" cy="4525963"/>
          </a:xfrm>
        </p:spPr>
        <p:txBody>
          <a:bodyPr/>
          <a:lstStyle/>
          <a:p>
            <a:r>
              <a:rPr lang="en-US" dirty="0" smtClean="0"/>
              <a:t>Able to go on for </a:t>
            </a:r>
            <a:r>
              <a:rPr lang="en-US" dirty="0" smtClean="0"/>
              <a:t>ever!</a:t>
            </a:r>
            <a:endParaRPr lang="en-US" dirty="0" smtClean="0"/>
          </a:p>
          <a:p>
            <a:r>
              <a:rPr lang="en-US" dirty="0" smtClean="0"/>
              <a:t>Wake up calls on sustainability</a:t>
            </a:r>
            <a:endParaRPr lang="en-US" dirty="0" smtClean="0"/>
          </a:p>
          <a:p>
            <a:pPr lvl="2"/>
            <a:r>
              <a:rPr lang="en-US" b="1" dirty="0" smtClean="0"/>
              <a:t>Resource Depletion</a:t>
            </a:r>
          </a:p>
          <a:p>
            <a:pPr lvl="3"/>
            <a:r>
              <a:rPr lang="en-US" dirty="0" smtClean="0"/>
              <a:t>Material, Energy, Environment</a:t>
            </a:r>
          </a:p>
          <a:p>
            <a:pPr lvl="2"/>
            <a:r>
              <a:rPr lang="en-US" b="1" dirty="0" smtClean="0"/>
              <a:t>Imbalanced Urban system and Waste</a:t>
            </a:r>
          </a:p>
          <a:p>
            <a:pPr lvl="3"/>
            <a:r>
              <a:rPr lang="en-US" dirty="0" smtClean="0"/>
              <a:t>Resource base outside the system</a:t>
            </a:r>
          </a:p>
          <a:p>
            <a:pPr lvl="3"/>
            <a:r>
              <a:rPr lang="en-US" dirty="0" smtClean="0"/>
              <a:t>Concentrative, hot, dry and </a:t>
            </a:r>
            <a:r>
              <a:rPr lang="en-US" dirty="0" smtClean="0"/>
              <a:t>grey </a:t>
            </a:r>
            <a:endParaRPr lang="en-US" dirty="0" smtClean="0"/>
          </a:p>
          <a:p>
            <a:pPr lvl="3"/>
            <a:r>
              <a:rPr lang="en-US" dirty="0" smtClean="0"/>
              <a:t>Dwindles resources</a:t>
            </a:r>
          </a:p>
          <a:p>
            <a:pPr lvl="3"/>
            <a:r>
              <a:rPr lang="en-US" dirty="0" smtClean="0"/>
              <a:t>Pollutes environment &gt; </a:t>
            </a:r>
            <a:r>
              <a:rPr lang="en-US" dirty="0" smtClean="0"/>
              <a:t>SAEWL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90600" y="6019800"/>
            <a:ext cx="7543800" cy="60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eaLnBrk="1" hangingPunct="1"/>
            <a:r>
              <a:rPr lang="en-US" sz="4000" dirty="0" smtClean="0"/>
              <a:t>Heat   Waste   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 Food </a:t>
            </a:r>
          </a:p>
        </p:txBody>
      </p:sp>
      <p:pic>
        <p:nvPicPr>
          <p:cNvPr id="46083" name="Picture 6" descr="j01856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8138" y="1600200"/>
            <a:ext cx="2049462" cy="2239963"/>
          </a:xfrm>
        </p:spPr>
      </p:pic>
      <p:pic>
        <p:nvPicPr>
          <p:cNvPr id="46084" name="Picture 10" descr="j02330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13525" y="1905000"/>
            <a:ext cx="2454275" cy="2719387"/>
          </a:xfrm>
        </p:spPr>
      </p:pic>
      <p:pic>
        <p:nvPicPr>
          <p:cNvPr id="46085" name="Picture 3" descr="j027888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38413" y="4579938"/>
            <a:ext cx="904875" cy="904875"/>
          </a:xfrm>
        </p:spPr>
      </p:pic>
      <p:pic>
        <p:nvPicPr>
          <p:cNvPr id="46086" name="Picture 18" descr="BD18253_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117975" y="1828800"/>
            <a:ext cx="1825625" cy="1990725"/>
          </a:xfrm>
        </p:spPr>
      </p:pic>
      <p:sp>
        <p:nvSpPr>
          <p:cNvPr id="46088" name="AutoShape 4"/>
          <p:cNvSpPr>
            <a:spLocks noChangeArrowheads="1"/>
          </p:cNvSpPr>
          <p:nvPr/>
        </p:nvSpPr>
        <p:spPr bwMode="auto">
          <a:xfrm>
            <a:off x="1828800" y="48006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AutoShape 5"/>
          <p:cNvSpPr>
            <a:spLocks noChangeArrowheads="1"/>
          </p:cNvSpPr>
          <p:nvPr/>
        </p:nvSpPr>
        <p:spPr bwMode="auto">
          <a:xfrm rot="-955050">
            <a:off x="3200400" y="4495800"/>
            <a:ext cx="990600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AutoShape 7"/>
          <p:cNvSpPr>
            <a:spLocks noChangeArrowheads="1"/>
          </p:cNvSpPr>
          <p:nvPr/>
        </p:nvSpPr>
        <p:spPr bwMode="auto">
          <a:xfrm>
            <a:off x="1524000" y="381000"/>
            <a:ext cx="533400" cy="1143000"/>
          </a:xfrm>
          <a:prstGeom prst="downArrow">
            <a:avLst>
              <a:gd name="adj1" fmla="val 50000"/>
              <a:gd name="adj2" fmla="val 53571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AutoShape 8"/>
          <p:cNvSpPr>
            <a:spLocks noChangeArrowheads="1"/>
          </p:cNvSpPr>
          <p:nvPr/>
        </p:nvSpPr>
        <p:spPr bwMode="auto">
          <a:xfrm rot="-955050">
            <a:off x="2895600" y="4038600"/>
            <a:ext cx="990600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Oval 9"/>
          <p:cNvSpPr>
            <a:spLocks noChangeArrowheads="1"/>
          </p:cNvSpPr>
          <p:nvPr/>
        </p:nvSpPr>
        <p:spPr bwMode="auto">
          <a:xfrm>
            <a:off x="914400" y="4648200"/>
            <a:ext cx="762000" cy="838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AutoShape 11"/>
          <p:cNvSpPr>
            <a:spLocks noChangeArrowheads="1"/>
          </p:cNvSpPr>
          <p:nvPr/>
        </p:nvSpPr>
        <p:spPr bwMode="auto">
          <a:xfrm rot="-5400000">
            <a:off x="6362700" y="800100"/>
            <a:ext cx="990600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AutoShape 12"/>
          <p:cNvSpPr>
            <a:spLocks noChangeArrowheads="1"/>
          </p:cNvSpPr>
          <p:nvPr/>
        </p:nvSpPr>
        <p:spPr bwMode="auto">
          <a:xfrm rot="-5400000">
            <a:off x="1943100" y="723900"/>
            <a:ext cx="990600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AutoShape 13"/>
          <p:cNvSpPr>
            <a:spLocks noChangeArrowheads="1"/>
          </p:cNvSpPr>
          <p:nvPr/>
        </p:nvSpPr>
        <p:spPr bwMode="auto">
          <a:xfrm>
            <a:off x="4724400" y="685800"/>
            <a:ext cx="533400" cy="1143000"/>
          </a:xfrm>
          <a:prstGeom prst="downArrow">
            <a:avLst>
              <a:gd name="adj1" fmla="val 50000"/>
              <a:gd name="adj2" fmla="val 53571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AutoShape 14"/>
          <p:cNvSpPr>
            <a:spLocks noChangeArrowheads="1"/>
          </p:cNvSpPr>
          <p:nvPr/>
        </p:nvSpPr>
        <p:spPr bwMode="auto">
          <a:xfrm rot="-9111616">
            <a:off x="5647583" y="2424711"/>
            <a:ext cx="914400" cy="838200"/>
          </a:xfrm>
          <a:prstGeom prst="leftArrow">
            <a:avLst>
              <a:gd name="adj1" fmla="val 50000"/>
              <a:gd name="adj2" fmla="val 27273"/>
            </a:avLst>
          </a:prstGeom>
          <a:solidFill>
            <a:srgbClr val="52A0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AutoShape 15"/>
          <p:cNvSpPr>
            <a:spLocks noChangeArrowheads="1"/>
          </p:cNvSpPr>
          <p:nvPr/>
        </p:nvSpPr>
        <p:spPr bwMode="auto">
          <a:xfrm rot="9666299">
            <a:off x="5299117" y="1344674"/>
            <a:ext cx="914400" cy="838200"/>
          </a:xfrm>
          <a:prstGeom prst="leftArrow">
            <a:avLst>
              <a:gd name="adj1" fmla="val 50000"/>
              <a:gd name="adj2" fmla="val 2727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7" name="Oval 17"/>
          <p:cNvSpPr>
            <a:spLocks noChangeArrowheads="1"/>
          </p:cNvSpPr>
          <p:nvPr/>
        </p:nvSpPr>
        <p:spPr bwMode="auto">
          <a:xfrm>
            <a:off x="4038600" y="1143000"/>
            <a:ext cx="2057400" cy="4419600"/>
          </a:xfrm>
          <a:prstGeom prst="ellipse">
            <a:avLst/>
          </a:prstGeom>
          <a:gradFill rotWithShape="1">
            <a:gsLst>
              <a:gs pos="0">
                <a:schemeClr val="bg2">
                  <a:alpha val="80000"/>
                </a:schemeClr>
              </a:gs>
              <a:gs pos="100000">
                <a:schemeClr val="bg2">
                  <a:gamma/>
                  <a:shade val="46275"/>
                  <a:invGamma/>
                  <a:alpha val="2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2179" name="Oval 19"/>
          <p:cNvSpPr>
            <a:spLocks noChangeArrowheads="1"/>
          </p:cNvSpPr>
          <p:nvPr/>
        </p:nvSpPr>
        <p:spPr bwMode="auto">
          <a:xfrm>
            <a:off x="4267200" y="3657600"/>
            <a:ext cx="1447800" cy="12954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6101" name="AutoShape 20"/>
          <p:cNvSpPr>
            <a:spLocks noChangeArrowheads="1"/>
          </p:cNvSpPr>
          <p:nvPr/>
        </p:nvSpPr>
        <p:spPr bwMode="auto">
          <a:xfrm rot="-5400000">
            <a:off x="2476500" y="1028700"/>
            <a:ext cx="990600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AutoShape 21"/>
          <p:cNvSpPr>
            <a:spLocks noChangeArrowheads="1"/>
          </p:cNvSpPr>
          <p:nvPr/>
        </p:nvSpPr>
        <p:spPr bwMode="auto">
          <a:xfrm rot="-5400000">
            <a:off x="6896100" y="1028700"/>
            <a:ext cx="990600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 rot="-5400000">
            <a:off x="3619500" y="5829300"/>
            <a:ext cx="990600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 rot="-5400000">
            <a:off x="5448300" y="5829300"/>
            <a:ext cx="990600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 rot="5400000">
            <a:off x="6819899" y="5753099"/>
            <a:ext cx="914400" cy="685801"/>
          </a:xfrm>
          <a:prstGeom prst="leftArrow">
            <a:avLst>
              <a:gd name="adj1" fmla="val 50000"/>
              <a:gd name="adj2" fmla="val 2727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 rot="5400000">
            <a:off x="8279570" y="5747286"/>
            <a:ext cx="914400" cy="666643"/>
          </a:xfrm>
          <a:prstGeom prst="leftArrow">
            <a:avLst>
              <a:gd name="adj1" fmla="val 50000"/>
              <a:gd name="adj2" fmla="val 27273"/>
            </a:avLst>
          </a:prstGeom>
          <a:solidFill>
            <a:srgbClr val="52A0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ungsuhChe"/>
        <a:ea typeface="GungsuhChe"/>
        <a:cs typeface="Arial"/>
      </a:majorFont>
      <a:minorFont>
        <a:latin typeface="GungsuhChe"/>
        <a:ea typeface="GungsuhChe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1289</Words>
  <Application>Microsoft Office PowerPoint</Application>
  <PresentationFormat>On-screen Show (4:3)</PresentationFormat>
  <Paragraphs>245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Default Design</vt:lpstr>
      <vt:lpstr>AutoCAD Drawing</vt:lpstr>
      <vt:lpstr>GREEN Concepts  in  SUSTAINABLE HOUSING  </vt:lpstr>
      <vt:lpstr>Conceptualizing Green</vt:lpstr>
      <vt:lpstr>Slide 3</vt:lpstr>
      <vt:lpstr>Nature’s way with CO2 in  atmosphere and solar  energy (HEAT)</vt:lpstr>
      <vt:lpstr>How much a part should Trees make of the urban space? And Why?</vt:lpstr>
      <vt:lpstr>Slide 6</vt:lpstr>
      <vt:lpstr>Conceptualizing Urban Sustainability</vt:lpstr>
      <vt:lpstr>Urban Sustainability</vt:lpstr>
      <vt:lpstr>Heat   Waste   O2  Food </vt:lpstr>
      <vt:lpstr>Building &amp; Urban Desertification</vt:lpstr>
      <vt:lpstr>Building &amp; Urban Desertification</vt:lpstr>
      <vt:lpstr>Urban Exclusion of Heat, Moisture and Plant Life Making it a Hot, Dry and Grey entity</vt:lpstr>
      <vt:lpstr>Un-sustainability: Urban Decay</vt:lpstr>
      <vt:lpstr>Green City</vt:lpstr>
      <vt:lpstr>Green Sustainable Housing</vt:lpstr>
      <vt:lpstr>Green Architecture</vt:lpstr>
      <vt:lpstr>Inclusive materials and methods</vt:lpstr>
      <vt:lpstr>Green Building Technology</vt:lpstr>
      <vt:lpstr>Energy in material:  embodied, transport &amp; use</vt:lpstr>
      <vt:lpstr>Built from ground, Localism?</vt:lpstr>
      <vt:lpstr>Inclusive materials and methods</vt:lpstr>
      <vt:lpstr>Nature and Ecology in Traditional Wisdom</vt:lpstr>
      <vt:lpstr>Interrelation, Interpenetration &amp; Interaction</vt:lpstr>
      <vt:lpstr>Global Environment  Heat and Earth, the couple</vt:lpstr>
      <vt:lpstr>Water as Environment   </vt:lpstr>
      <vt:lpstr>Water as Life Resource   </vt:lpstr>
      <vt:lpstr>Sustainable Water Management: Universal dos and do nots</vt:lpstr>
      <vt:lpstr>Reframing an approach </vt:lpstr>
      <vt:lpstr>Tree on Earth - Making Grey Green</vt:lpstr>
      <vt:lpstr>Earth on Water-Making dry Moist</vt:lpstr>
      <vt:lpstr>Earth on Water-Kathmandu</vt:lpstr>
      <vt:lpstr>Slide 32</vt:lpstr>
      <vt:lpstr>Slide 33</vt:lpstr>
      <vt:lpstr>Slide 34</vt:lpstr>
      <vt:lpstr>Cooling the Earth, using excess heat</vt:lpstr>
      <vt:lpstr>Recycling Through Use  of  Extra Urban Heat  * Compost and  Sagah</vt:lpstr>
      <vt:lpstr>Using Perishable materials</vt:lpstr>
      <vt:lpstr>Slide 38</vt:lpstr>
      <vt:lpstr>Living together with Animals</vt:lpstr>
      <vt:lpstr>The Pit Conduit: Hiti</vt:lpstr>
      <vt:lpstr>Conceptual Agenda: Green and Brown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XYZ</dc:title>
  <dc:creator>Sudarshan 2012</dc:creator>
  <cp:lastModifiedBy>Sudarshan</cp:lastModifiedBy>
  <cp:revision>102</cp:revision>
  <dcterms:created xsi:type="dcterms:W3CDTF">2006-08-16T00:00:00Z</dcterms:created>
  <dcterms:modified xsi:type="dcterms:W3CDTF">2014-03-25T16:49:33Z</dcterms:modified>
</cp:coreProperties>
</file>